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4"/>
  </p:notesMasterIdLst>
  <p:sldIdLst>
    <p:sldId id="256" r:id="rId3"/>
    <p:sldId id="259" r:id="rId4"/>
    <p:sldId id="292" r:id="rId5"/>
    <p:sldId id="293" r:id="rId6"/>
    <p:sldId id="261" r:id="rId7"/>
    <p:sldId id="281" r:id="rId8"/>
    <p:sldId id="282" r:id="rId9"/>
    <p:sldId id="279" r:id="rId10"/>
    <p:sldId id="260" r:id="rId11"/>
    <p:sldId id="280" r:id="rId12"/>
    <p:sldId id="284" r:id="rId13"/>
    <p:sldId id="274" r:id="rId14"/>
    <p:sldId id="283" r:id="rId15"/>
    <p:sldId id="285" r:id="rId16"/>
    <p:sldId id="288" r:id="rId17"/>
    <p:sldId id="289" r:id="rId18"/>
    <p:sldId id="287" r:id="rId19"/>
    <p:sldId id="286" r:id="rId20"/>
    <p:sldId id="272" r:id="rId21"/>
    <p:sldId id="270" r:id="rId22"/>
    <p:sldId id="273" r:id="rId23"/>
    <p:sldId id="275" r:id="rId24"/>
    <p:sldId id="276" r:id="rId25"/>
    <p:sldId id="278" r:id="rId26"/>
    <p:sldId id="277" r:id="rId27"/>
    <p:sldId id="271" r:id="rId28"/>
    <p:sldId id="262" r:id="rId29"/>
    <p:sldId id="257" r:id="rId30"/>
    <p:sldId id="258" r:id="rId31"/>
    <p:sldId id="264" r:id="rId32"/>
    <p:sldId id="290" r:id="rId33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2" autoAdjust="0"/>
    <p:restoredTop sz="94660"/>
  </p:normalViewPr>
  <p:slideViewPr>
    <p:cSldViewPr>
      <p:cViewPr varScale="1">
        <p:scale>
          <a:sx n="74" d="100"/>
          <a:sy n="74" d="100"/>
        </p:scale>
        <p:origin x="5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MS Gothic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MS Gothic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MS Gothic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B0A694E-1804-4E15-8C43-0199DA8CA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344339-AF25-4AAA-B201-408A5EDCF64A}" type="slidenum">
              <a:rPr lang="ru-RU" smtClean="0">
                <a:ea typeface="MS Gothic" charset="-128"/>
              </a:rPr>
              <a:pPr/>
              <a:t>1</a:t>
            </a:fld>
            <a:endParaRPr lang="ru-RU" smtClean="0">
              <a:ea typeface="MS Gothic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10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5208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11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3372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12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84834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13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71520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5E6E47-D92F-40CD-BC6F-85F44F31383D}" type="slidenum">
              <a:rPr lang="ru-RU" smtClean="0">
                <a:ea typeface="MS Gothic" charset="-128"/>
              </a:rPr>
              <a:pPr/>
              <a:t>14</a:t>
            </a:fld>
            <a:endParaRPr lang="ru-RU" smtClean="0">
              <a:ea typeface="MS Gothic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46539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5E6E47-D92F-40CD-BC6F-85F44F31383D}" type="slidenum">
              <a:rPr lang="ru-RU" smtClean="0">
                <a:ea typeface="MS Gothic" charset="-128"/>
              </a:rPr>
              <a:pPr/>
              <a:t>15</a:t>
            </a:fld>
            <a:endParaRPr lang="ru-RU" smtClean="0">
              <a:ea typeface="MS Gothic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3376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5E6E47-D92F-40CD-BC6F-85F44F31383D}" type="slidenum">
              <a:rPr lang="ru-RU" smtClean="0">
                <a:ea typeface="MS Gothic" charset="-128"/>
              </a:rPr>
              <a:pPr/>
              <a:t>16</a:t>
            </a:fld>
            <a:endParaRPr lang="ru-RU" smtClean="0">
              <a:ea typeface="MS Gothic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8572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5E6E47-D92F-40CD-BC6F-85F44F31383D}" type="slidenum">
              <a:rPr lang="ru-RU" smtClean="0">
                <a:ea typeface="MS Gothic" charset="-128"/>
              </a:rPr>
              <a:pPr/>
              <a:t>17</a:t>
            </a:fld>
            <a:endParaRPr lang="ru-RU" smtClean="0">
              <a:ea typeface="MS Gothic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05785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5E6E47-D92F-40CD-BC6F-85F44F31383D}" type="slidenum">
              <a:rPr lang="ru-RU" smtClean="0">
                <a:ea typeface="MS Gothic" charset="-128"/>
              </a:rPr>
              <a:pPr/>
              <a:t>18</a:t>
            </a:fld>
            <a:endParaRPr lang="ru-RU" smtClean="0">
              <a:ea typeface="MS Gothic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26621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4052DC-AC1A-4774-B5B8-7396C2B8B267}" type="slidenum">
              <a:rPr lang="ru-RU" smtClean="0">
                <a:ea typeface="MS Gothic" charset="-128"/>
              </a:rPr>
              <a:pPr/>
              <a:t>19</a:t>
            </a:fld>
            <a:endParaRPr lang="ru-RU" smtClean="0">
              <a:ea typeface="MS Gothic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9613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A5DAFB-F8D2-4BCE-92E3-A3552425861A}" type="slidenum">
              <a:rPr lang="ru-RU" smtClean="0">
                <a:ea typeface="MS Gothic" charset="-128"/>
              </a:rPr>
              <a:pPr/>
              <a:t>2</a:t>
            </a:fld>
            <a:endParaRPr lang="ru-RU" smtClean="0">
              <a:ea typeface="MS Gothic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3B3107-E214-45DC-87B6-B2DD68F81095}" type="slidenum">
              <a:rPr lang="ru-RU" smtClean="0">
                <a:ea typeface="MS Gothic" charset="-128"/>
              </a:rPr>
              <a:pPr/>
              <a:t>20</a:t>
            </a:fld>
            <a:endParaRPr lang="ru-RU" smtClean="0">
              <a:ea typeface="MS Gothic" charset="-128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21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3464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22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01733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23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61901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24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37905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25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51716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26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5E6E47-D92F-40CD-BC6F-85F44F31383D}" type="slidenum">
              <a:rPr lang="ru-RU" smtClean="0">
                <a:ea typeface="MS Gothic" charset="-128"/>
              </a:rPr>
              <a:pPr/>
              <a:t>27</a:t>
            </a:fld>
            <a:endParaRPr lang="ru-RU" smtClean="0">
              <a:ea typeface="MS Gothic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0A1F79-5022-456A-90AE-A165FEC361A5}" type="slidenum">
              <a:rPr lang="ru-RU" smtClean="0">
                <a:ea typeface="MS Gothic" charset="-128"/>
              </a:rPr>
              <a:pPr/>
              <a:t>28</a:t>
            </a:fld>
            <a:endParaRPr lang="ru-RU" smtClean="0">
              <a:ea typeface="MS Gothic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749A4C-FDE3-43D9-AC45-805060628166}" type="slidenum">
              <a:rPr lang="ru-RU" smtClean="0">
                <a:ea typeface="MS Gothic" charset="-128"/>
              </a:rPr>
              <a:pPr/>
              <a:t>29</a:t>
            </a:fld>
            <a:endParaRPr lang="ru-RU" smtClean="0">
              <a:ea typeface="MS Gothic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749A4C-FDE3-43D9-AC45-805060628166}" type="slidenum">
              <a:rPr lang="ru-RU" smtClean="0">
                <a:ea typeface="MS Gothic" charset="-128"/>
              </a:rPr>
              <a:pPr/>
              <a:t>3</a:t>
            </a:fld>
            <a:endParaRPr lang="ru-RU" smtClean="0">
              <a:ea typeface="MS Gothic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19076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4FD9CA-F43B-4518-8CBF-D9AC69F2BDF8}" type="slidenum">
              <a:rPr lang="ru-RU" smtClean="0">
                <a:ea typeface="MS Gothic" charset="-128"/>
              </a:rPr>
              <a:pPr/>
              <a:t>30</a:t>
            </a:fld>
            <a:endParaRPr lang="ru-RU" smtClean="0">
              <a:ea typeface="MS Gothic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749A4C-FDE3-43D9-AC45-805060628166}" type="slidenum">
              <a:rPr lang="ru-RU" smtClean="0">
                <a:ea typeface="MS Gothic" charset="-128"/>
              </a:rPr>
              <a:pPr/>
              <a:t>31</a:t>
            </a:fld>
            <a:endParaRPr lang="ru-RU" smtClean="0">
              <a:ea typeface="MS Gothic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548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749A4C-FDE3-43D9-AC45-805060628166}" type="slidenum">
              <a:rPr lang="ru-RU" smtClean="0">
                <a:ea typeface="MS Gothic" charset="-128"/>
              </a:rPr>
              <a:pPr/>
              <a:t>4</a:t>
            </a:fld>
            <a:endParaRPr lang="ru-RU" smtClean="0">
              <a:ea typeface="MS Gothic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8984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9DB699-BA17-4EB5-B453-E9845671A890}" type="slidenum">
              <a:rPr lang="ru-RU" smtClean="0">
                <a:ea typeface="MS Gothic" charset="-128"/>
              </a:rPr>
              <a:pPr/>
              <a:t>5</a:t>
            </a:fld>
            <a:endParaRPr lang="ru-RU" smtClean="0">
              <a:ea typeface="MS Gothic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B8B543B-E689-4D5F-B381-90AB87E606C9}" type="slidenum">
              <a:rPr lang="ru-RU" sz="1200">
                <a:solidFill>
                  <a:srgbClr val="000066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200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6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54234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7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994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B6DFB-5E96-44FC-8112-B7D7AFA9F862}" type="slidenum">
              <a:rPr lang="ru-RU" smtClean="0">
                <a:ea typeface="MS Gothic" charset="-128"/>
              </a:rPr>
              <a:pPr/>
              <a:t>8</a:t>
            </a:fld>
            <a:endParaRPr lang="ru-RU" smtClean="0">
              <a:ea typeface="MS Gothic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722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4052DC-AC1A-4774-B5B8-7396C2B8B267}" type="slidenum">
              <a:rPr lang="ru-RU" smtClean="0">
                <a:ea typeface="MS Gothic" charset="-128"/>
              </a:rPr>
              <a:pPr/>
              <a:t>9</a:t>
            </a:fld>
            <a:endParaRPr lang="ru-RU" smtClean="0">
              <a:ea typeface="MS Gothic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ACC3A-51B0-43DD-A5B4-9A1D70393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FA85-78D2-48DC-9A66-E5A0477FB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7713" cy="5561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1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F497-4CE1-4B47-BE3E-1EFF00E00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86D1-0C7E-46B7-A05E-3E6C5F598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AFFD-3E1D-4495-A9E3-A2137594D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45A7-1E4C-4FD3-BBEF-ACA56ABD8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BEFEE-09A1-4702-A9C4-C62A3ECA0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F059B-2C95-4304-A09B-8BE04866D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B682-B1E7-47F5-A2FA-BA1F5EF0E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D368-1FD2-49DB-9F00-24673F86C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3E813-4E8A-492B-BB84-D20424DA5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B81E2-2C08-488E-849A-4EAA16372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E9A6-6439-4D98-B3C1-3EFF57097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77A63-B99D-4ED0-AE15-C5F68E7B9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7713" cy="5561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1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8C3B7-B93F-46A4-B13F-713D4BDD4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1499-EAAC-433C-AC8E-1C9F9FF76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7CBF-3FD9-416E-83EB-4FB0D007C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98B74-0143-4656-88E6-2A393C409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B0622-D97C-4170-A195-55FA0A13A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C75F-ADCF-47BC-B8FB-3E664E3EC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A0E-4F23-4043-8207-8C8EEE166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6E188-9833-486D-9B42-134AF6B0A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999413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81000" y="6011863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0118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0150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16E4017-E123-45F2-8617-FA479D5BF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6"/>
          <p:cNvGrpSpPr>
            <a:grpSpLocks/>
          </p:cNvGrpSpPr>
          <p:nvPr/>
        </p:nvGrpSpPr>
        <p:grpSpPr bwMode="auto">
          <a:xfrm>
            <a:off x="177800" y="230188"/>
            <a:ext cx="201613" cy="6502400"/>
            <a:chOff x="112" y="145"/>
            <a:chExt cx="127" cy="4096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2056" name="Group 9"/>
          <p:cNvGrpSpPr>
            <a:grpSpLocks/>
          </p:cNvGrpSpPr>
          <p:nvPr/>
        </p:nvGrpSpPr>
        <p:grpSpPr bwMode="auto">
          <a:xfrm>
            <a:off x="8793163" y="220663"/>
            <a:ext cx="196850" cy="6407150"/>
            <a:chOff x="5539" y="139"/>
            <a:chExt cx="124" cy="4036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rot="10800000" flipH="1" flipV="1">
              <a:off x="5622" y="141"/>
              <a:ext cx="43" cy="3989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 rot="10800000" flipV="1">
              <a:off x="5540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2057" name="Group 12"/>
          <p:cNvGrpSpPr>
            <a:grpSpLocks/>
          </p:cNvGrpSpPr>
          <p:nvPr/>
        </p:nvGrpSpPr>
        <p:grpSpPr bwMode="auto">
          <a:xfrm>
            <a:off x="412750" y="6477000"/>
            <a:ext cx="8685213" cy="227013"/>
            <a:chOff x="260" y="4080"/>
            <a:chExt cx="5471" cy="143"/>
          </a:xfrm>
        </p:grpSpPr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 rot="5400000" flipV="1">
              <a:off x="2971" y="1367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 rot="5400000" flipV="1">
              <a:off x="2913" y="1527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2058" name="Group 15"/>
          <p:cNvGrpSpPr>
            <a:grpSpLocks/>
          </p:cNvGrpSpPr>
          <p:nvPr/>
        </p:nvGrpSpPr>
        <p:grpSpPr bwMode="auto">
          <a:xfrm>
            <a:off x="76200" y="176213"/>
            <a:ext cx="8743950" cy="160337"/>
            <a:chOff x="48" y="111"/>
            <a:chExt cx="5508" cy="101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rot="5400000" flipV="1">
              <a:off x="2857" y="-2489"/>
              <a:ext cx="37" cy="537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 rot="5400000" flipV="1">
              <a:off x="2782" y="-2624"/>
              <a:ext cx="38" cy="55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2059" name="Group 18"/>
          <p:cNvGrpSpPr>
            <a:grpSpLocks/>
          </p:cNvGrpSpPr>
          <p:nvPr/>
        </p:nvGrpSpPr>
        <p:grpSpPr bwMode="auto">
          <a:xfrm>
            <a:off x="71438" y="176213"/>
            <a:ext cx="8743950" cy="160337"/>
            <a:chOff x="45" y="111"/>
            <a:chExt cx="5508" cy="101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rot="5400000" flipV="1">
              <a:off x="2849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 rot="5400000" flipV="1">
              <a:off x="2775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+mj-lt"/>
          <a:ea typeface="MS Gothic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66"/>
          </a:solidFill>
          <a:latin typeface="+mn-lt"/>
          <a:ea typeface="MS Gothic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66"/>
          </a:solidFill>
          <a:latin typeface="+mn-lt"/>
          <a:ea typeface="MS Gothic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66"/>
          </a:solidFill>
          <a:latin typeface="+mn-lt"/>
          <a:ea typeface="MS Gothic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MS Gothic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MS Gothic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177800" y="230188"/>
            <a:ext cx="201613" cy="6502400"/>
            <a:chOff x="112" y="145"/>
            <a:chExt cx="127" cy="4096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8793163" y="220663"/>
            <a:ext cx="196850" cy="6407150"/>
            <a:chOff x="5539" y="139"/>
            <a:chExt cx="124" cy="4036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 rot="10800000" flipH="1" flipV="1">
              <a:off x="5622" y="141"/>
              <a:ext cx="43" cy="3989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 rot="10800000" flipV="1">
              <a:off x="5540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412750" y="6477000"/>
            <a:ext cx="8685213" cy="227013"/>
            <a:chOff x="260" y="4080"/>
            <a:chExt cx="5471" cy="143"/>
          </a:xfrm>
        </p:grpSpPr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 rot="5400000" flipV="1">
              <a:off x="2971" y="1367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 rot="5400000" flipV="1">
              <a:off x="2913" y="1527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3077" name="Group 10"/>
          <p:cNvGrpSpPr>
            <a:grpSpLocks/>
          </p:cNvGrpSpPr>
          <p:nvPr/>
        </p:nvGrpSpPr>
        <p:grpSpPr bwMode="auto">
          <a:xfrm>
            <a:off x="76200" y="176213"/>
            <a:ext cx="8743950" cy="160337"/>
            <a:chOff x="48" y="111"/>
            <a:chExt cx="5508" cy="101"/>
          </a:xfrm>
        </p:grpSpPr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 rot="5400000" flipV="1">
              <a:off x="2857" y="-2489"/>
              <a:ext cx="37" cy="537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 rot="5400000" flipV="1">
              <a:off x="2782" y="-2624"/>
              <a:ext cx="38" cy="55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3078" name="Group 13"/>
          <p:cNvGrpSpPr>
            <a:grpSpLocks/>
          </p:cNvGrpSpPr>
          <p:nvPr/>
        </p:nvGrpSpPr>
        <p:grpSpPr bwMode="auto">
          <a:xfrm>
            <a:off x="71438" y="176213"/>
            <a:ext cx="8743950" cy="160337"/>
            <a:chOff x="45" y="111"/>
            <a:chExt cx="5508" cy="101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 rot="5400000" flipV="1">
              <a:off x="2849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 rot="5400000" flipV="1">
              <a:off x="2775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3079" name="Group 16"/>
          <p:cNvGrpSpPr>
            <a:grpSpLocks/>
          </p:cNvGrpSpPr>
          <p:nvPr/>
        </p:nvGrpSpPr>
        <p:grpSpPr bwMode="auto">
          <a:xfrm>
            <a:off x="177800" y="230188"/>
            <a:ext cx="201613" cy="6502400"/>
            <a:chOff x="112" y="145"/>
            <a:chExt cx="127" cy="4096"/>
          </a:xfrm>
        </p:grpSpPr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3080" name="Group 19"/>
          <p:cNvGrpSpPr>
            <a:grpSpLocks/>
          </p:cNvGrpSpPr>
          <p:nvPr/>
        </p:nvGrpSpPr>
        <p:grpSpPr bwMode="auto">
          <a:xfrm>
            <a:off x="8793163" y="220663"/>
            <a:ext cx="196850" cy="6407150"/>
            <a:chOff x="5539" y="139"/>
            <a:chExt cx="124" cy="4036"/>
          </a:xfrm>
        </p:grpSpPr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 rot="10800000" flipH="1" flipV="1">
              <a:off x="5622" y="141"/>
              <a:ext cx="43" cy="3989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 rot="10800000" flipV="1">
              <a:off x="5540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3081" name="Group 22"/>
          <p:cNvGrpSpPr>
            <a:grpSpLocks/>
          </p:cNvGrpSpPr>
          <p:nvPr/>
        </p:nvGrpSpPr>
        <p:grpSpPr bwMode="auto">
          <a:xfrm>
            <a:off x="412750" y="6477000"/>
            <a:ext cx="8685213" cy="227013"/>
            <a:chOff x="260" y="4080"/>
            <a:chExt cx="5471" cy="143"/>
          </a:xfrm>
        </p:grpSpPr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 rot="5400000" flipV="1">
              <a:off x="2971" y="1367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 rot="5400000" flipV="1">
              <a:off x="2913" y="1527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grpSp>
        <p:nvGrpSpPr>
          <p:cNvPr id="3082" name="Group 25"/>
          <p:cNvGrpSpPr>
            <a:grpSpLocks/>
          </p:cNvGrpSpPr>
          <p:nvPr/>
        </p:nvGrpSpPr>
        <p:grpSpPr bwMode="auto">
          <a:xfrm>
            <a:off x="76200" y="176213"/>
            <a:ext cx="8743950" cy="160337"/>
            <a:chOff x="48" y="111"/>
            <a:chExt cx="5508" cy="101"/>
          </a:xfrm>
        </p:grpSpPr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 rot="5400000" flipV="1">
              <a:off x="2857" y="-2489"/>
              <a:ext cx="37" cy="537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 rot="5400000" flipV="1">
              <a:off x="2782" y="-2624"/>
              <a:ext cx="38" cy="55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</a:endParaRPr>
            </a:p>
          </p:txBody>
        </p:sp>
      </p:grpSp>
      <p:sp>
        <p:nvSpPr>
          <p:cNvPr id="3083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999413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4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81000" y="6011863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3124200" y="60118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0150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1AE13FC-6A9F-4976-8A5B-AAF4EBEAA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+mj-lt"/>
          <a:ea typeface="MS Gothic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66"/>
          </a:solidFill>
          <a:latin typeface="+mn-lt"/>
          <a:ea typeface="MS Gothic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66"/>
          </a:solidFill>
          <a:latin typeface="+mn-lt"/>
          <a:ea typeface="MS Gothic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66"/>
          </a:solidFill>
          <a:latin typeface="+mn-lt"/>
          <a:ea typeface="MS Gothic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MS Gothic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MS Gothic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40_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8351837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468313" y="333375"/>
            <a:ext cx="8351837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Экспресс курс по подготовке к олимпиадным заданиям          </a:t>
            </a:r>
          </a:p>
          <a:p>
            <a:pPr algn="l"/>
            <a:endParaRPr lang="ru-RU" sz="14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«Загадки истории          русского    языка»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 smtClean="0"/>
          </a:p>
          <a:p>
            <a:endParaRPr lang="ru-RU" sz="6600" b="1" dirty="0">
              <a:solidFill>
                <a:srgbClr val="002060"/>
              </a:solidFill>
            </a:endParaRP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учитель: Рахматуллина В.Е.</a:t>
            </a:r>
            <a:endParaRPr lang="ru-RU" sz="36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71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     Этимология слов</a:t>
            </a:r>
            <a:endParaRPr lang="ru-RU" sz="40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251520" y="1212152"/>
            <a:ext cx="889247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>
              <a:buClrTx/>
              <a:buSzTx/>
            </a:pP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Переведите слова древнерусского языка и предположите, какие значения раньше могло 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иметь местоимение</a:t>
            </a:r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самъ</a:t>
            </a:r>
            <a:r>
              <a:rPr lang="ru-RU" sz="2800" b="1" dirty="0" smtClean="0">
                <a:solidFill>
                  <a:srgbClr val="C00000"/>
                </a:solidFill>
              </a:rPr>
              <a:t>: </a:t>
            </a:r>
          </a:p>
          <a:p>
            <a:pPr lvl="0" defTabSz="914400" eaLnBrk="0" hangingPunct="0">
              <a:buClrTx/>
              <a:buSzTx/>
            </a:pPr>
            <a:r>
              <a:rPr lang="ru-RU" sz="2800" b="1" i="1" dirty="0" err="1" smtClean="0">
                <a:solidFill>
                  <a:srgbClr val="C00000"/>
                </a:solidFill>
              </a:rPr>
              <a:t>самосул</a:t>
            </a:r>
            <a:r>
              <a:rPr lang="ru-RU" sz="2800" b="1" i="1" dirty="0" smtClean="0">
                <a:solidFill>
                  <a:srgbClr val="C00000"/>
                </a:solidFill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самохотный</a:t>
            </a:r>
            <a:r>
              <a:rPr lang="ru-RU" sz="2800" b="1" i="1" dirty="0" smtClean="0">
                <a:solidFill>
                  <a:srgbClr val="C00000"/>
                </a:solidFill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самоцарь</a:t>
            </a:r>
            <a:r>
              <a:rPr lang="ru-RU" sz="2800" b="1" i="1" dirty="0" smtClean="0">
                <a:solidFill>
                  <a:srgbClr val="C00000"/>
                </a:solidFill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самоукий</a:t>
            </a:r>
            <a:r>
              <a:rPr lang="ru-RU" sz="2800" b="1" i="1" dirty="0" smtClean="0">
                <a:solidFill>
                  <a:srgbClr val="C00000"/>
                </a:solidFill>
              </a:rPr>
              <a:t>,                   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самослух</a:t>
            </a:r>
            <a:r>
              <a:rPr lang="ru-RU" sz="2800" b="1" i="1" dirty="0" smtClean="0">
                <a:solidFill>
                  <a:srgbClr val="C00000"/>
                </a:solidFill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самовеликий</a:t>
            </a:r>
            <a:r>
              <a:rPr lang="ru-RU" sz="2800" b="1" i="1" dirty="0" smtClean="0">
                <a:solidFill>
                  <a:srgbClr val="C00000"/>
                </a:solidFill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самоборец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</a:rPr>
              <a:t>]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D:\восп.работа\фото 8кл 2014-15\8\DSC00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29000"/>
            <a:ext cx="504056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443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4000" b="1" u="sng" dirty="0">
                <a:solidFill>
                  <a:srgbClr val="002060"/>
                </a:solidFill>
                <a:latin typeface="Segoe Print" panose="02000600000000000000" pitchFamily="2" charset="0"/>
              </a:rPr>
              <a:t>Ответ</a:t>
            </a:r>
            <a:r>
              <a:rPr lang="ru-RU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539552" y="1032080"/>
            <a:ext cx="8424936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Самосул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‘тот, кто обманывает себя’ (ср. 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сулить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Здесь местоимение 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означает ‘сам, без помощи, своими силами’.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b="1" i="1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Самоцарь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‘единоличный правитель’. Здесь местоимение 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имеет значение ‘один, единый’.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b="1" i="1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Самоукий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‘приобретенный своей наукой’. Здесь местоимение 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означает ‘сам, без помощи, своими силами’ (сравни: 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самоучка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b="1" i="1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Самослух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‘кто слышит сам, лично, своими ушами’. Здесь местоимение 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означает ‘сам, без помощи, своими силами’.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b="1" i="1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Самовеликий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‘очень большой, чрезвычайный’. Здесь местоимение 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имеет усилительное значение, указывает на максимальное проявление признака (= очень). 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b="1" i="1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Самоборец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‘участник единоборства’. Здесь местоимение 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имеет значение ‘один, единый’.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Таким образом, местоимение 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древнерусском языке означало: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сам, без помощи, своими силами;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один, единый;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имело усилительное значение, указывая на максимальное проявление признака (= очень).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71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Этимология слов</a:t>
            </a:r>
            <a:endParaRPr lang="ru-RU" sz="40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 flipV="1">
            <a:off x="323528" y="983145"/>
            <a:ext cx="9793086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Какое значение, отличающееся от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современного, выявлялось в древности у слова 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рукоять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в следующем контексте: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[Он] </a:t>
            </a:r>
            <a:r>
              <a:rPr kumimoji="0" lang="ru-RU" altLang="ru-RU" sz="28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повел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ѣ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ru-RU" altLang="ru-RU" sz="28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изобильн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ѣ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ru-RU" altLang="ru-RU" sz="28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накормити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слоны 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рукоятьми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 [зерна].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2011. Всероссийская олимпиада, региональный этап)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1419" y="2780928"/>
            <a:ext cx="2447503" cy="3024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206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6473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4000" b="1" u="sng">
                <a:solidFill>
                  <a:srgbClr val="002060"/>
                </a:solidFill>
                <a:latin typeface="Segoe Print" panose="02000600000000000000" pitchFamily="2" charset="0"/>
              </a:rPr>
              <a:t>Ответ</a:t>
            </a:r>
            <a:r>
              <a:rPr lang="ru-RU" sz="4000" b="1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Слово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рукоять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 в современном русском языке имеет значение ‘часть предмета, механизма, инструмента, за которую держатся рукой при пользовании им или берутся рукой для приведения в движение’ (то же, что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рукоятка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Исторически в слове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рукоять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 2 корня: -рук- (ср.: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рука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) и -я- (ср.: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взять, принять, отнять, обнять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; древнерусское я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ти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 – ‘брать’). Исходя из значений корней и приведенного контекста видно, что в древности слово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рукоять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 использовалось в более общем смысле, чем сейчас: исконно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рукоять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 – ‘всё то, что можно взять, охватить обеими руками’ (первоначально имелась в виду форма двойственного числа: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руку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 +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я-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ти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), а именно: ‘охапка, пригоршня, пучок, горсть’ и лишь затем – ‘то, за что держатся, берутся рукой’ (например,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рукоять меча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В данном фрагменте у слова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рукоять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 в сочетании с существительным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зерно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 выявляется конкретное значение ‘горсть, пригоршня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’.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997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Segoe Print" panose="02000600000000000000" pitchFamily="2" charset="0"/>
              </a:rPr>
              <a:t>П</a:t>
            </a:r>
            <a:r>
              <a:rPr lang="ru-RU" sz="5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ритчи</a:t>
            </a:r>
            <a:endParaRPr lang="ru-RU" sz="5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Рисунок 3" descr="Декада МИФ 00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597666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34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Segoe Print" panose="02000600000000000000" pitchFamily="2" charset="0"/>
              </a:rPr>
              <a:t>П</a:t>
            </a:r>
            <a:r>
              <a:rPr lang="ru-RU" sz="5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ритчи</a:t>
            </a:r>
            <a:endParaRPr lang="ru-RU" sz="5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3301"/>
            <a:ext cx="7848872" cy="4570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 Перевести текст притчи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«О жабах» 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Жабы две во озере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пасяху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Весне же пришедши,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изсохшу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езеру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они же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оставльшеся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искаху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инаго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Обретши глубокий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кладяз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узрев едина другой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глаголеть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"О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друже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снидем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кладезь". Другая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отвещав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рече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"Аще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убо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тая же в нем вода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изсохнет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како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из него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изыдем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?"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Толк. Притча являет, яко не подобает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неразмыслено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неразсудительно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приступати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 вещем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68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Segoe Print" panose="02000600000000000000" pitchFamily="2" charset="0"/>
              </a:rPr>
              <a:t>П</a:t>
            </a:r>
            <a:r>
              <a:rPr lang="ru-RU" sz="5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ритчи</a:t>
            </a:r>
            <a:endParaRPr lang="ru-RU" sz="5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84027"/>
            <a:ext cx="8136904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 притчи «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 жабах» 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Жили 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озере две жабы. Когда пришла весна, озеро высохло. Оставаться в нем было нельзя, надо искать другое место. Увидели жабы глубокий колодец, и одна другой говорит: "А давай, подружка, спустимся в этот колодец". Другая отвечает: "Ага, а если и в нем вода высохнет, то как мы вылезем?" 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Толкование (мораль). Притча учит: прежде чем что-то делать, надо хорошо подумать. 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77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Segoe Print" panose="02000600000000000000" pitchFamily="2" charset="0"/>
              </a:rPr>
              <a:t>П</a:t>
            </a:r>
            <a:r>
              <a:rPr lang="ru-RU" sz="5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ритчи</a:t>
            </a:r>
            <a:endParaRPr lang="ru-RU" sz="5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6"/>
            <a:ext cx="8136904" cy="54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 Перевести текст притчи «О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осле и о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коне» 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некто имея осла.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Идущи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же и в путь,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рече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осел к коню: "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Возми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от моего бремени, аще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хощеши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имети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мя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цела". Конь же не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послушаше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Осел же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пад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пути, скончайся. Господин же сего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взем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бремя все на коня возложив и самого осла кожу.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Слезя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конь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вопияше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"Ох мне,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безчастному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и что мне случись бедному, не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хотях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малые тяготы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прияти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се ныне все бремя несу и кожу".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Толк. Притча являет, яко же в малых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трудех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друг другу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пособствует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обоя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спасутся в житии</a:t>
            </a:r>
            <a:endParaRPr lang="ru-RU" sz="24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16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Segoe Print" panose="02000600000000000000" pitchFamily="2" charset="0"/>
              </a:rPr>
              <a:t>П</a:t>
            </a:r>
            <a:r>
              <a:rPr lang="ru-RU" sz="5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ритчи</a:t>
            </a:r>
            <a:endParaRPr lang="ru-RU" sz="5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7201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текста притчи «Осел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конь» 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одного человека были в хозяйстве осел и конь. Собрался человек в путь. Осел и говорит коню: "Мне тяжело, я не выдержу. Возьми часть моей поклажи!" Но конь не согласился помочь приятелю. 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Осел действительно упал на пути и умер. Господин переложил его поклажу на коня, да сверх того еще и шкуру осла прибавил. Заплакал конь, запричитал: "Горе мне, несчастному! Вот как вышло: не захотел я малую тяжесть на себя принять - теперь приходится не только всю кладь нести, но и ослиную шкуру". 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Толкование (мораль). Притча учит: тот, кто помогает другу в малом, получит спасение для обоих</a:t>
            </a:r>
            <a:r>
              <a:rPr lang="ru-RU" sz="20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2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051720" y="3501008"/>
            <a:ext cx="6406480" cy="2442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3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4800" b="1" dirty="0">
              <a:solidFill>
                <a:srgbClr val="FF0000"/>
              </a:solidFill>
              <a:latin typeface="Tahoma" pitchFamily="3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7667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Древнерусские тексты</a:t>
            </a:r>
            <a:endParaRPr lang="ru-RU" sz="5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 descr="D:\фотки 2017\DSC_06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7"/>
          <a:stretch/>
        </p:blipFill>
        <p:spPr bwMode="auto">
          <a:xfrm>
            <a:off x="1763688" y="2636912"/>
            <a:ext cx="5760640" cy="330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72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2060848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3600" b="1" dirty="0">
                <a:solidFill>
                  <a:srgbClr val="002060"/>
                </a:solidFill>
                <a:latin typeface="Segoe Print" panose="02000600000000000000" pitchFamily="2" charset="0"/>
              </a:rPr>
              <a:t>История </a:t>
            </a:r>
            <a:r>
              <a:rPr lang="ru-RU" sz="36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азбуки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За </a:t>
            </a:r>
            <a:r>
              <a:rPr lang="ru-RU" sz="3600" b="1" dirty="0">
                <a:solidFill>
                  <a:srgbClr val="002060"/>
                </a:solidFill>
                <a:latin typeface="Segoe Print" panose="02000600000000000000" pitchFamily="2" charset="0"/>
              </a:rPr>
              <a:t>знакомой строкой </a:t>
            </a:r>
            <a:endParaRPr lang="ru-RU" sz="3600" b="1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(этимология слов)</a:t>
            </a:r>
            <a:endParaRPr lang="ru-RU" sz="3600" b="1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Притчи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Древнерусские тексты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Лингвистические задачи</a:t>
            </a:r>
          </a:p>
          <a:p>
            <a:pPr algn="l"/>
            <a:endParaRPr lang="ru-RU" sz="36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76672"/>
            <a:ext cx="828092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Основные разделы подготовки школьников    к заданиям олимпиады, связанных с историей языка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l"/>
            <a:endParaRPr lang="ru-RU" sz="3200" dirty="0" smtClean="0">
              <a:solidFill>
                <a:srgbClr val="C00000"/>
              </a:solidFill>
            </a:endParaRPr>
          </a:p>
          <a:p>
            <a:pPr algn="l"/>
            <a:endParaRPr lang="ru-RU" sz="3200" dirty="0" smtClean="0">
              <a:solidFill>
                <a:srgbClr val="C00000"/>
              </a:solidFill>
            </a:endParaRPr>
          </a:p>
          <a:p>
            <a:pPr algn="l"/>
            <a:endParaRPr lang="ru-RU" sz="3200" dirty="0" smtClean="0">
              <a:solidFill>
                <a:srgbClr val="C00000"/>
              </a:solidFill>
            </a:endParaRPr>
          </a:p>
          <a:p>
            <a:pPr algn="l"/>
            <a:endParaRPr lang="ru-RU" sz="3200" dirty="0" smtClean="0">
              <a:solidFill>
                <a:srgbClr val="C00000"/>
              </a:solidFill>
            </a:endParaRPr>
          </a:p>
          <a:p>
            <a:pPr algn="l"/>
            <a:endParaRPr lang="ru-RU" sz="3200" dirty="0" smtClean="0">
              <a:solidFill>
                <a:srgbClr val="C00000"/>
              </a:solidFill>
            </a:endParaRPr>
          </a:p>
          <a:p>
            <a:pPr algn="l"/>
            <a:endParaRPr lang="ru-RU" sz="3200" dirty="0" smtClean="0">
              <a:solidFill>
                <a:srgbClr val="C00000"/>
              </a:solidFill>
            </a:endParaRPr>
          </a:p>
          <a:p>
            <a:pPr algn="l"/>
            <a:endParaRPr lang="ru-RU" sz="3200" dirty="0">
              <a:solidFill>
                <a:srgbClr val="C00000"/>
              </a:solidFill>
            </a:endParaRPr>
          </a:p>
          <a:p>
            <a:pPr algn="l"/>
            <a:endParaRPr lang="ru-RU" sz="3200" dirty="0" smtClean="0">
              <a:solidFill>
                <a:srgbClr val="C00000"/>
              </a:solidFill>
            </a:endParaRPr>
          </a:p>
          <a:p>
            <a:pPr algn="l"/>
            <a:endParaRPr lang="ru-RU" sz="3200" dirty="0">
              <a:solidFill>
                <a:srgbClr val="C00000"/>
              </a:solidFill>
            </a:endParaRPr>
          </a:p>
          <a:p>
            <a:pPr algn="l"/>
            <a:endParaRPr lang="ru-RU" sz="3200" dirty="0" smtClean="0">
              <a:solidFill>
                <a:srgbClr val="C00000"/>
              </a:solidFill>
            </a:endParaRPr>
          </a:p>
          <a:p>
            <a:pPr algn="l"/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68313" y="381000"/>
            <a:ext cx="7913687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4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Древнерусские тексты</a:t>
            </a:r>
            <a:endParaRPr lang="ru-RU" sz="40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23529" y="1341438"/>
            <a:ext cx="8496944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Прочитайте древнерусский текст, переведите </a:t>
            </a:r>
            <a:r>
              <a:rPr lang="ru-RU" sz="2000" b="1" dirty="0" smtClean="0">
                <a:solidFill>
                  <a:schemeClr val="tx1"/>
                </a:solidFill>
              </a:rPr>
              <a:t>его,                       выполните задания </a:t>
            </a:r>
            <a:r>
              <a:rPr lang="ru-RU" sz="2000" b="1" dirty="0">
                <a:solidFill>
                  <a:schemeClr val="tx1"/>
                </a:solidFill>
              </a:rPr>
              <a:t>к нему.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И се </a:t>
            </a:r>
            <a:r>
              <a:rPr lang="ru-RU" sz="2000" b="1" i="1" dirty="0" err="1">
                <a:solidFill>
                  <a:srgbClr val="C00000"/>
                </a:solidFill>
              </a:rPr>
              <a:t>приидоша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страньници</a:t>
            </a:r>
            <a:r>
              <a:rPr lang="ru-RU" sz="2000" b="1" i="1" dirty="0">
                <a:solidFill>
                  <a:srgbClr val="C00000"/>
                </a:solidFill>
              </a:rPr>
              <a:t> в </a:t>
            </a:r>
            <a:r>
              <a:rPr lang="ru-RU" sz="2000" b="1" i="1" dirty="0" err="1">
                <a:solidFill>
                  <a:srgbClr val="C00000"/>
                </a:solidFill>
              </a:rPr>
              <a:t>градъ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тъ</a:t>
            </a:r>
            <a:r>
              <a:rPr lang="ru-RU" sz="2000" b="1" i="1" dirty="0">
                <a:solidFill>
                  <a:srgbClr val="C00000"/>
                </a:solidFill>
              </a:rPr>
              <a:t>; </a:t>
            </a:r>
            <a:r>
              <a:rPr lang="ru-RU" sz="2000" b="1" i="1" dirty="0" err="1">
                <a:solidFill>
                  <a:srgbClr val="C00000"/>
                </a:solidFill>
              </a:rPr>
              <a:t>вид</a:t>
            </a:r>
            <a:r>
              <a:rPr lang="ru-RU" sz="2000" b="1" dirty="0" err="1">
                <a:solidFill>
                  <a:srgbClr val="C00000"/>
                </a:solidFill>
              </a:rPr>
              <a:t>ѣ</a:t>
            </a:r>
            <a:r>
              <a:rPr lang="ru-RU" sz="2000" b="1" i="1" dirty="0" err="1">
                <a:solidFill>
                  <a:srgbClr val="C00000"/>
                </a:solidFill>
              </a:rPr>
              <a:t>въ</a:t>
            </a:r>
            <a:r>
              <a:rPr lang="ru-RU" sz="2000" b="1" i="1" dirty="0">
                <a:solidFill>
                  <a:srgbClr val="C00000"/>
                </a:solidFill>
              </a:rPr>
              <a:t> я, </a:t>
            </a:r>
            <a:r>
              <a:rPr lang="ru-RU" sz="2000" b="1" i="1" dirty="0" err="1">
                <a:solidFill>
                  <a:srgbClr val="C00000"/>
                </a:solidFill>
              </a:rPr>
              <a:t>оуноша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радъ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бывъ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текъ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поклони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ся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имъ</a:t>
            </a:r>
            <a:r>
              <a:rPr lang="ru-RU" sz="2000" b="1" i="1" dirty="0">
                <a:solidFill>
                  <a:srgbClr val="C00000"/>
                </a:solidFill>
              </a:rPr>
              <a:t> и </a:t>
            </a:r>
            <a:r>
              <a:rPr lang="ru-RU" sz="2000" b="1" i="1" dirty="0" err="1">
                <a:solidFill>
                  <a:srgbClr val="C00000"/>
                </a:solidFill>
              </a:rPr>
              <a:t>любьзно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ц</a:t>
            </a:r>
            <a:r>
              <a:rPr lang="ru-RU" sz="2000" b="1" dirty="0" err="1">
                <a:solidFill>
                  <a:srgbClr val="C00000"/>
                </a:solidFill>
              </a:rPr>
              <a:t>ѣ</a:t>
            </a:r>
            <a:r>
              <a:rPr lang="ru-RU" sz="2000" b="1" i="1" dirty="0" err="1">
                <a:solidFill>
                  <a:srgbClr val="C00000"/>
                </a:solidFill>
              </a:rPr>
              <a:t>лова</a:t>
            </a:r>
            <a:r>
              <a:rPr lang="ru-RU" sz="2000" b="1" i="1" dirty="0">
                <a:solidFill>
                  <a:srgbClr val="C00000"/>
                </a:solidFill>
              </a:rPr>
              <a:t> я и </a:t>
            </a:r>
            <a:r>
              <a:rPr lang="ru-RU" sz="2000" b="1" i="1" dirty="0" err="1">
                <a:solidFill>
                  <a:srgbClr val="C00000"/>
                </a:solidFill>
              </a:rPr>
              <a:t>въпроси</a:t>
            </a:r>
            <a:r>
              <a:rPr lang="ru-RU" sz="2000" b="1" i="1" dirty="0">
                <a:solidFill>
                  <a:srgbClr val="C00000"/>
                </a:solidFill>
              </a:rPr>
              <a:t> я, </a:t>
            </a:r>
            <a:r>
              <a:rPr lang="ru-RU" sz="2000" b="1" i="1" dirty="0" err="1">
                <a:solidFill>
                  <a:srgbClr val="C00000"/>
                </a:solidFill>
              </a:rPr>
              <a:t>отъкоудоу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соуть</a:t>
            </a:r>
            <a:r>
              <a:rPr lang="ru-RU" sz="2000" b="1" i="1" dirty="0">
                <a:solidFill>
                  <a:srgbClr val="C00000"/>
                </a:solidFill>
              </a:rPr>
              <a:t> и </a:t>
            </a:r>
            <a:r>
              <a:rPr lang="ru-RU" sz="2000" b="1" i="1" dirty="0" err="1">
                <a:solidFill>
                  <a:srgbClr val="C00000"/>
                </a:solidFill>
              </a:rPr>
              <a:t>камо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идоуть</a:t>
            </a:r>
            <a:r>
              <a:rPr lang="ru-RU" sz="2000" i="1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Вопросы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    1. Какое </a:t>
            </a:r>
            <a:r>
              <a:rPr lang="ru-RU" sz="2000" b="1" dirty="0">
                <a:solidFill>
                  <a:schemeClr val="tx1"/>
                </a:solidFill>
              </a:rPr>
              <a:t>значение имеет в данном контексте наречие </a:t>
            </a:r>
            <a:r>
              <a:rPr lang="ru-RU" sz="2000" b="1" i="1" dirty="0" err="1">
                <a:solidFill>
                  <a:srgbClr val="C00000"/>
                </a:solidFill>
              </a:rPr>
              <a:t>любьзно</a:t>
            </a:r>
            <a:r>
              <a:rPr lang="ru-RU" sz="2000" b="1" dirty="0">
                <a:solidFill>
                  <a:schemeClr val="tx1"/>
                </a:solidFill>
              </a:rPr>
              <a:t>?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   2. Какое </a:t>
            </a:r>
            <a:r>
              <a:rPr lang="ru-RU" sz="2000" b="1" dirty="0">
                <a:solidFill>
                  <a:schemeClr val="tx1"/>
                </a:solidFill>
              </a:rPr>
              <a:t>значение имеет в данном контексте глагол</a:t>
            </a: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ц</a:t>
            </a:r>
            <a:r>
              <a:rPr lang="ru-RU" sz="2000" b="1" dirty="0" err="1" smtClean="0">
                <a:solidFill>
                  <a:srgbClr val="C00000"/>
                </a:solidFill>
              </a:rPr>
              <a:t>ѣ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ловати</a:t>
            </a:r>
            <a:r>
              <a:rPr lang="ru-RU" sz="2000" b="1" dirty="0" smtClean="0">
                <a:solidFill>
                  <a:schemeClr val="tx1"/>
                </a:solidFill>
              </a:rPr>
              <a:t>?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</a:t>
            </a:r>
          </a:p>
          <a:p>
            <a:pPr marL="457200" indent="-457200" algn="l">
              <a:buAutoNum type="arabicPeriod"/>
            </a:pPr>
            <a:endParaRPr lang="ru-RU" sz="2000" b="1" dirty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    3</a:t>
            </a:r>
            <a:r>
              <a:rPr lang="ru-RU" sz="2000" b="1" dirty="0">
                <a:solidFill>
                  <a:schemeClr val="tx1"/>
                </a:solidFill>
              </a:rPr>
              <a:t>. Какой частью речи является слово </a:t>
            </a:r>
            <a:r>
              <a:rPr lang="ru-RU" sz="2000" b="1" i="1" dirty="0" err="1">
                <a:solidFill>
                  <a:srgbClr val="C00000"/>
                </a:solidFill>
              </a:rPr>
              <a:t>радъ</a:t>
            </a:r>
            <a:r>
              <a:rPr lang="ru-RU" sz="2000" b="1" dirty="0">
                <a:solidFill>
                  <a:schemeClr val="tx1"/>
                </a:solidFill>
              </a:rPr>
              <a:t>? Назовите </a:t>
            </a:r>
            <a:r>
              <a:rPr lang="ru-RU" sz="2000" b="1" dirty="0" smtClean="0">
                <a:solidFill>
                  <a:schemeClr val="tx1"/>
                </a:solidFill>
              </a:rPr>
              <a:t>его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грамматические </a:t>
            </a:r>
            <a:r>
              <a:rPr lang="ru-RU" sz="2000" b="1" dirty="0">
                <a:solidFill>
                  <a:schemeClr val="tx1"/>
                </a:solidFill>
              </a:rPr>
              <a:t>признаки.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002060"/>
                </a:solidFill>
              </a:rPr>
              <a:t>[2011. Всероссийская олимпиада, региональный этап]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rgbClr val="C00000"/>
                </a:solidFill>
                <a:cs typeface="Times New Roman" pitchFamily="16" charset="0"/>
              </a:rPr>
              <a:t/>
            </a:r>
            <a:br>
              <a:rPr lang="ru-RU" sz="4000" b="1" i="1" dirty="0">
                <a:solidFill>
                  <a:srgbClr val="C00000"/>
                </a:solidFill>
                <a:cs typeface="Times New Roman" pitchFamily="16" charset="0"/>
              </a:rPr>
            </a:br>
            <a:endParaRPr lang="ru-RU" sz="4000" b="1" i="1" dirty="0">
              <a:solidFill>
                <a:srgbClr val="C00000"/>
              </a:solidFill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3375"/>
            <a:ext cx="8748464" cy="621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500"/>
              </a:spcAft>
              <a:buClr>
                <a:srgbClr val="000099"/>
              </a:buClr>
            </a:pPr>
            <a:r>
              <a:rPr lang="ru-RU" sz="3600" b="1" dirty="0" smtClean="0">
                <a:solidFill>
                  <a:srgbClr val="003399"/>
                </a:solidFill>
                <a:latin typeface="Segoe Print" panose="02000600000000000000" pitchFamily="2" charset="0"/>
              </a:rPr>
              <a:t>                  </a:t>
            </a:r>
            <a:r>
              <a:rPr lang="ru-RU" sz="3600" b="1" u="sng" dirty="0" smtClean="0">
                <a:solidFill>
                  <a:srgbClr val="003399"/>
                </a:solidFill>
                <a:latin typeface="Segoe Print" panose="02000600000000000000" pitchFamily="2" charset="0"/>
              </a:rPr>
              <a:t> Ответ</a:t>
            </a:r>
            <a:r>
              <a:rPr lang="ru-RU" sz="3600" b="1" dirty="0" smtClean="0">
                <a:solidFill>
                  <a:srgbClr val="003399"/>
                </a:solidFill>
                <a:latin typeface="Segoe Print" panose="02000600000000000000" pitchFamily="2" charset="0"/>
              </a:rPr>
              <a:t>:                                                                                   </a:t>
            </a:r>
            <a:r>
              <a:rPr lang="ru-RU" sz="20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Текст.</a:t>
            </a:r>
            <a:endParaRPr lang="ru-RU" sz="20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вот в тот город пришли странники; увидев их, обрадовавшись, юноша, побежав, поклонился им, с любовью приветствовал их и спросил их, откуда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они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куда  идут.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Наречие </a:t>
            </a:r>
            <a:r>
              <a:rPr lang="ru-RU" i="1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любьзно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образовано от корня -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люб-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того же, что и в словах </a:t>
            </a: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любовь, любовный, любить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поэтому в данном случае это слово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значит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 любовью». В современном русском языке значение слова изменилось и значит «предупредительно, обходительно, учтиво».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Глагол </a:t>
            </a:r>
            <a:r>
              <a:rPr lang="ru-RU" i="1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ѣ</a:t>
            </a:r>
            <a:r>
              <a:rPr lang="ru-RU" i="1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имеет корень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цѣл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(-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-); </a:t>
            </a:r>
            <a:r>
              <a:rPr lang="ru-RU" i="1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ѣ</a:t>
            </a:r>
            <a:r>
              <a:rPr lang="ru-RU" i="1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лый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это не имеющий изъяна, по отношению к человеку – здоровый; </a:t>
            </a: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целовать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значит желать целостности, здоровья; приветствовать. Действие, обозначаемое сейчас глаголом </a:t>
            </a: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целовать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обычно в древнерусском языке обозначалось глаголом </a:t>
            </a: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лобызать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лобзать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Слово </a:t>
            </a:r>
            <a:r>
              <a:rPr lang="ru-RU" i="1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радъ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это краткое прилагательное мужского рода единственного числа, именительного падежа, входит в причастный оборот </a:t>
            </a:r>
            <a:r>
              <a:rPr lang="ru-RU" i="1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радъ</a:t>
            </a:r>
            <a:r>
              <a:rPr lang="ru-RU" i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бывъ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то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«будучи рад» = «обрадовавшись».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12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  <a:latin typeface="Segoe Print" panose="02000600000000000000" pitchFamily="2" charset="0"/>
              </a:rPr>
              <a:t>Древнерусские тексты</a:t>
            </a:r>
            <a:endParaRPr lang="ru-RU" sz="40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052736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Прочитайте древнерусский текст, переведите его,                                     выполните задания к нему.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err="1">
                <a:solidFill>
                  <a:srgbClr val="C00000"/>
                </a:solidFill>
              </a:rPr>
              <a:t>Таче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пришедъши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мати</a:t>
            </a: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err="1">
                <a:solidFill>
                  <a:srgbClr val="C00000"/>
                </a:solidFill>
              </a:rPr>
              <a:t>ѥго</a:t>
            </a:r>
            <a:r>
              <a:rPr lang="ru-RU" sz="2000" b="1" dirty="0">
                <a:solidFill>
                  <a:srgbClr val="C00000"/>
                </a:solidFill>
              </a:rPr>
              <a:t> по двою </a:t>
            </a:r>
            <a:r>
              <a:rPr lang="ru-RU" sz="2000" b="1" dirty="0" err="1">
                <a:solidFill>
                  <a:srgbClr val="C00000"/>
                </a:solidFill>
              </a:rPr>
              <a:t>дьнию</a:t>
            </a: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err="1">
                <a:solidFill>
                  <a:srgbClr val="C00000"/>
                </a:solidFill>
              </a:rPr>
              <a:t>отрѣши</a:t>
            </a:r>
            <a:r>
              <a:rPr lang="ru-RU" sz="2000" b="1" dirty="0">
                <a:solidFill>
                  <a:srgbClr val="C00000"/>
                </a:solidFill>
              </a:rPr>
              <a:t> и [от столпа] и </a:t>
            </a:r>
            <a:r>
              <a:rPr lang="ru-RU" sz="2000" b="1" dirty="0" err="1">
                <a:solidFill>
                  <a:srgbClr val="C00000"/>
                </a:solidFill>
              </a:rPr>
              <a:t>подасть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ѥмоу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ясти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ѥще</a:t>
            </a:r>
            <a:r>
              <a:rPr lang="ru-RU" sz="2000" b="1" dirty="0">
                <a:solidFill>
                  <a:srgbClr val="C00000"/>
                </a:solidFill>
              </a:rPr>
              <a:t> же </a:t>
            </a:r>
            <a:r>
              <a:rPr lang="ru-RU" sz="2000" b="1" dirty="0" err="1">
                <a:solidFill>
                  <a:srgbClr val="C00000"/>
                </a:solidFill>
              </a:rPr>
              <a:t>гнѣвъмь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одьржима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соущи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възложи</a:t>
            </a:r>
            <a:r>
              <a:rPr lang="ru-RU" sz="2000" b="1" dirty="0">
                <a:solidFill>
                  <a:srgbClr val="C00000"/>
                </a:solidFill>
              </a:rPr>
              <a:t> на </a:t>
            </a:r>
            <a:r>
              <a:rPr lang="ru-RU" sz="2000" b="1" dirty="0" err="1">
                <a:solidFill>
                  <a:srgbClr val="C00000"/>
                </a:solidFill>
              </a:rPr>
              <a:t>ноӡѣ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ѥго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желѣӡа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ти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тако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повелѣ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ѥмоу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ходити</a:t>
            </a:r>
            <a:r>
              <a:rPr lang="ru-RU" sz="2000" b="1" dirty="0">
                <a:solidFill>
                  <a:srgbClr val="C00000"/>
                </a:solidFill>
              </a:rPr>
              <a:t>, </a:t>
            </a:r>
            <a:r>
              <a:rPr lang="ru-RU" sz="2000" b="1" dirty="0" err="1">
                <a:solidFill>
                  <a:srgbClr val="C00000"/>
                </a:solidFill>
              </a:rPr>
              <a:t>блюдоущи</a:t>
            </a:r>
            <a:r>
              <a:rPr lang="ru-RU" sz="2000" b="1" dirty="0">
                <a:solidFill>
                  <a:srgbClr val="C00000"/>
                </a:solidFill>
              </a:rPr>
              <a:t> да не </a:t>
            </a:r>
            <a:r>
              <a:rPr lang="ru-RU" sz="2000" b="1" dirty="0" err="1">
                <a:solidFill>
                  <a:srgbClr val="C00000"/>
                </a:solidFill>
              </a:rPr>
              <a:t>пакы</a:t>
            </a: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err="1">
                <a:solidFill>
                  <a:srgbClr val="C00000"/>
                </a:solidFill>
              </a:rPr>
              <a:t>отъбѣжить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отъ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нея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Какое </a:t>
            </a:r>
            <a:r>
              <a:rPr lang="ru-RU" sz="2000" b="1" dirty="0">
                <a:solidFill>
                  <a:schemeClr val="tx1"/>
                </a:solidFill>
              </a:rPr>
              <a:t>значение имеет в данном контексте глагол 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отр</a:t>
            </a:r>
            <a:r>
              <a:rPr lang="ru-RU" sz="2000" b="1" dirty="0" err="1" smtClean="0">
                <a:solidFill>
                  <a:srgbClr val="C00000"/>
                </a:solidFill>
              </a:rPr>
              <a:t>ѣ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шити</a:t>
            </a:r>
            <a:r>
              <a:rPr lang="ru-RU" sz="2000" b="1" dirty="0" smtClean="0">
                <a:solidFill>
                  <a:srgbClr val="C00000"/>
                </a:solidFill>
              </a:rPr>
              <a:t>?</a:t>
            </a:r>
          </a:p>
          <a:p>
            <a:pPr marL="457200" indent="-457200" algn="l"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</a:rPr>
              <a:t>акое </a:t>
            </a:r>
            <a:r>
              <a:rPr lang="ru-RU" sz="2000" b="1" dirty="0">
                <a:solidFill>
                  <a:schemeClr val="tx1"/>
                </a:solidFill>
              </a:rPr>
              <a:t>значение имеет в данном контексте глагол </a:t>
            </a:r>
            <a:r>
              <a:rPr lang="ru-RU" sz="2000" b="1" i="1" dirty="0" smtClean="0">
                <a:solidFill>
                  <a:srgbClr val="C00000"/>
                </a:solidFill>
              </a:rPr>
              <a:t>блюсти</a:t>
            </a:r>
            <a:r>
              <a:rPr lang="ru-RU" sz="2000" b="1" dirty="0" smtClean="0">
                <a:solidFill>
                  <a:schemeClr val="tx1"/>
                </a:solidFill>
              </a:rPr>
              <a:t>? </a:t>
            </a:r>
          </a:p>
          <a:p>
            <a:pPr marL="457200" indent="-457200" algn="l">
              <a:buAutoNum type="arabicPeriod"/>
            </a:pPr>
            <a:endParaRPr lang="ru-RU" sz="20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Как </a:t>
            </a:r>
            <a:r>
              <a:rPr lang="ru-RU" sz="2000" b="1" dirty="0">
                <a:solidFill>
                  <a:schemeClr val="tx1"/>
                </a:solidFill>
              </a:rPr>
              <a:t>вы думаете, существует ли этимологическая связь между словами </a:t>
            </a:r>
            <a:r>
              <a:rPr lang="ru-RU" sz="2000" b="1" i="1" dirty="0" err="1">
                <a:solidFill>
                  <a:srgbClr val="C00000"/>
                </a:solidFill>
              </a:rPr>
              <a:t>пакы</a:t>
            </a:r>
            <a:r>
              <a:rPr lang="ru-RU" sz="2000" b="1" dirty="0">
                <a:solidFill>
                  <a:schemeClr val="tx1"/>
                </a:solidFill>
              </a:rPr>
              <a:t> – ‘снова, опять’ и </a:t>
            </a:r>
            <a:r>
              <a:rPr lang="ru-RU" sz="2000" b="1" i="1" dirty="0">
                <a:solidFill>
                  <a:srgbClr val="C00000"/>
                </a:solidFill>
              </a:rPr>
              <a:t>пакость</a:t>
            </a:r>
            <a:r>
              <a:rPr lang="ru-RU" sz="2000" b="1" dirty="0">
                <a:solidFill>
                  <a:schemeClr val="tx1"/>
                </a:solidFill>
              </a:rPr>
              <a:t> – ‘вред’, или же это случайное звуковое совпадение?</a:t>
            </a:r>
          </a:p>
        </p:txBody>
      </p:sp>
    </p:spTree>
    <p:extLst>
      <p:ext uri="{BB962C8B-B14F-4D97-AF65-F5344CB8AC3E}">
        <p14:creationId xmlns:p14="http://schemas.microsoft.com/office/powerpoint/2010/main" val="2684341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863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4000" b="1" u="sng" dirty="0">
                <a:solidFill>
                  <a:srgbClr val="002060"/>
                </a:solidFill>
                <a:latin typeface="Segoe Print" panose="02000600000000000000" pitchFamily="2" charset="0"/>
              </a:rPr>
              <a:t>Ответ</a:t>
            </a:r>
            <a:r>
              <a:rPr lang="ru-RU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980728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Текст.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Придя через два дня, его мать отвязала его и дала ему есть; но все еще будучи одержима гневом, она возложила на его ноги кандалы и приказала так ходить, опасаясь, что он снова убежит от нее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lvl="0" algn="l"/>
            <a:r>
              <a:rPr lang="ru-RU" b="1" dirty="0" smtClean="0">
                <a:solidFill>
                  <a:schemeClr val="tx1"/>
                </a:solidFill>
              </a:rPr>
              <a:t>1.Глагол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i="1" dirty="0" err="1">
                <a:solidFill>
                  <a:srgbClr val="C00000"/>
                </a:solidFill>
              </a:rPr>
              <a:t>отр</a:t>
            </a:r>
            <a:r>
              <a:rPr lang="ru-RU" b="1" dirty="0" err="1">
                <a:solidFill>
                  <a:srgbClr val="C00000"/>
                </a:solidFill>
              </a:rPr>
              <a:t>ѣ</a:t>
            </a:r>
            <a:r>
              <a:rPr lang="ru-RU" b="1" i="1" dirty="0" err="1">
                <a:solidFill>
                  <a:srgbClr val="C00000"/>
                </a:solidFill>
              </a:rPr>
              <a:t>шити</a:t>
            </a:r>
            <a:r>
              <a:rPr lang="ru-RU" b="1" dirty="0">
                <a:solidFill>
                  <a:schemeClr val="tx1"/>
                </a:solidFill>
              </a:rPr>
              <a:t> буквально значит ‘отвязать’; сейчас слова с этим корнем употребляются лишь в переносных значениях: </a:t>
            </a:r>
            <a:r>
              <a:rPr lang="ru-RU" b="1" i="1" dirty="0">
                <a:solidFill>
                  <a:schemeClr val="tx1"/>
                </a:solidFill>
              </a:rPr>
              <a:t>отрешить 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i="1" dirty="0">
                <a:solidFill>
                  <a:schemeClr val="tx1"/>
                </a:solidFill>
              </a:rPr>
              <a:t>от должности</a:t>
            </a:r>
            <a:r>
              <a:rPr lang="ru-RU" b="1" dirty="0">
                <a:solidFill>
                  <a:schemeClr val="tx1"/>
                </a:solidFill>
              </a:rPr>
              <a:t>),</a:t>
            </a:r>
            <a:r>
              <a:rPr lang="ru-RU" b="1" i="1" dirty="0">
                <a:solidFill>
                  <a:schemeClr val="tx1"/>
                </a:solidFill>
              </a:rPr>
              <a:t> решить 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i="1" dirty="0">
                <a:solidFill>
                  <a:schemeClr val="tx1"/>
                </a:solidFill>
              </a:rPr>
              <a:t>задачу</a:t>
            </a:r>
            <a:r>
              <a:rPr lang="ru-RU" b="1" dirty="0">
                <a:solidFill>
                  <a:schemeClr val="tx1"/>
                </a:solidFill>
              </a:rPr>
              <a:t>),</a:t>
            </a:r>
            <a:r>
              <a:rPr lang="ru-RU" b="1" i="1" dirty="0">
                <a:solidFill>
                  <a:schemeClr val="tx1"/>
                </a:solidFill>
              </a:rPr>
              <a:t> разрешить 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i="1" dirty="0">
                <a:solidFill>
                  <a:schemeClr val="tx1"/>
                </a:solidFill>
              </a:rPr>
              <a:t>пойти гулять</a:t>
            </a:r>
            <a:r>
              <a:rPr lang="ru-RU" b="1" dirty="0">
                <a:solidFill>
                  <a:schemeClr val="tx1"/>
                </a:solidFill>
              </a:rPr>
              <a:t>) и т. </a:t>
            </a:r>
            <a:r>
              <a:rPr lang="ru-RU" b="1" dirty="0" smtClean="0">
                <a:solidFill>
                  <a:schemeClr val="tx1"/>
                </a:solidFill>
              </a:rPr>
              <a:t>д.</a:t>
            </a:r>
          </a:p>
          <a:p>
            <a:pPr lvl="0" algn="l"/>
            <a:endParaRPr lang="ru-RU" b="1" dirty="0">
              <a:solidFill>
                <a:schemeClr val="tx1"/>
              </a:solidFill>
            </a:endParaRPr>
          </a:p>
          <a:p>
            <a:pPr lvl="0" algn="l"/>
            <a:r>
              <a:rPr lang="ru-RU" b="1" dirty="0" smtClean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. Глагол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i="1" dirty="0">
                <a:solidFill>
                  <a:srgbClr val="C00000"/>
                </a:solidFill>
              </a:rPr>
              <a:t>блюсти</a:t>
            </a:r>
            <a:r>
              <a:rPr lang="ru-RU" b="1" dirty="0">
                <a:solidFill>
                  <a:schemeClr val="tx1"/>
                </a:solidFill>
              </a:rPr>
              <a:t> сейчас значит ‘охранять, беречь’; однокоренное </a:t>
            </a:r>
            <a:r>
              <a:rPr lang="ru-RU" b="1" i="1" dirty="0">
                <a:solidFill>
                  <a:schemeClr val="tx1"/>
                </a:solidFill>
              </a:rPr>
              <a:t>наблюдать</a:t>
            </a:r>
            <a:r>
              <a:rPr lang="ru-RU" b="1" dirty="0">
                <a:solidFill>
                  <a:schemeClr val="tx1"/>
                </a:solidFill>
              </a:rPr>
              <a:t> значит ‘смотреть, чтобы сохранить, сберечь’, следовательно, есть опасность, что кто-то может украсть, испортить то, за чем ведётся наблюдение; поэтому в данном контексте это слово значит ‘опасаться’.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3. Да, такая связь есть: наречие </a:t>
            </a:r>
            <a:r>
              <a:rPr lang="ru-RU" b="1" i="1" dirty="0" err="1">
                <a:solidFill>
                  <a:srgbClr val="C00000"/>
                </a:solidFill>
              </a:rPr>
              <a:t>пакы</a:t>
            </a:r>
            <a:r>
              <a:rPr lang="ru-RU" b="1" i="1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i="1" dirty="0">
                <a:solidFill>
                  <a:schemeClr val="tx1"/>
                </a:solidFill>
              </a:rPr>
              <a:t>паки</a:t>
            </a:r>
            <a:r>
              <a:rPr lang="ru-RU" b="1" dirty="0">
                <a:solidFill>
                  <a:schemeClr val="tx1"/>
                </a:solidFill>
              </a:rPr>
              <a:t>) значит ‘снова, опять’, то есть заключает в себе идею изменчивости, превратности; существительное </a:t>
            </a:r>
            <a:r>
              <a:rPr lang="ru-RU" b="1" i="1" dirty="0">
                <a:solidFill>
                  <a:schemeClr val="tx1"/>
                </a:solidFill>
              </a:rPr>
              <a:t>пакость</a:t>
            </a:r>
            <a:r>
              <a:rPr lang="ru-RU" b="1" dirty="0">
                <a:solidFill>
                  <a:schemeClr val="tx1"/>
                </a:solidFill>
              </a:rPr>
              <a:t> первоначально значило ‘превратность’, а затем сузило свое значение и стало обозначать изменение только к худшему, а также то, что влечет за собой изменение к худшему, то есть зло, вред, пакость.</a:t>
            </a:r>
          </a:p>
        </p:txBody>
      </p:sp>
    </p:spTree>
    <p:extLst>
      <p:ext uri="{BB962C8B-B14F-4D97-AF65-F5344CB8AC3E}">
        <p14:creationId xmlns:p14="http://schemas.microsoft.com/office/powerpoint/2010/main" val="2670330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1052736"/>
            <a:ext cx="8001000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rgbClr val="C00000"/>
                </a:solidFill>
                <a:cs typeface="Times New Roman" pitchFamily="16" charset="0"/>
              </a:rPr>
              <a:t/>
            </a:r>
            <a:br>
              <a:rPr lang="ru-RU" sz="4000" b="1" i="1" dirty="0">
                <a:solidFill>
                  <a:srgbClr val="C00000"/>
                </a:solidFill>
                <a:cs typeface="Times New Roman" pitchFamily="16" charset="0"/>
              </a:rPr>
            </a:br>
            <a:endParaRPr lang="ru-RU" sz="4000" b="1" i="1" dirty="0">
              <a:solidFill>
                <a:srgbClr val="C00000"/>
              </a:solidFill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4213" y="548680"/>
            <a:ext cx="8001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Олимпиадное задание 2017г.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Переведите </a:t>
            </a:r>
            <a:r>
              <a:rPr lang="ru-RU" sz="2400" b="1" dirty="0">
                <a:solidFill>
                  <a:schemeClr val="tx1"/>
                </a:solidFill>
              </a:rPr>
              <a:t>текст и дайте лексико-словообразовательный комментарий* к выделенным словам.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rgbClr val="003399"/>
                </a:solidFill>
              </a:rPr>
              <a:t>Горлица </a:t>
            </a:r>
            <a:r>
              <a:rPr lang="ru-RU" sz="2400" b="1" dirty="0" err="1">
                <a:solidFill>
                  <a:srgbClr val="003399"/>
                </a:solidFill>
              </a:rPr>
              <a:t>мужелюбица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пътахъ</a:t>
            </a:r>
            <a:r>
              <a:rPr lang="ru-RU" sz="2400" b="1" dirty="0">
                <a:solidFill>
                  <a:srgbClr val="003399"/>
                </a:solidFill>
              </a:rPr>
              <a:t> есть. Да аще </a:t>
            </a:r>
            <a:r>
              <a:rPr lang="ru-RU" sz="2400" b="1" dirty="0" err="1">
                <a:solidFill>
                  <a:srgbClr val="003399"/>
                </a:solidFill>
              </a:rPr>
              <a:t>бо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погибнеть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единъ</a:t>
            </a:r>
            <a:r>
              <a:rPr lang="ru-RU" sz="2400" b="1" dirty="0">
                <a:solidFill>
                  <a:srgbClr val="003399"/>
                </a:solidFill>
              </a:rPr>
              <a:t> ею, отходить другая </a:t>
            </a:r>
            <a:r>
              <a:rPr lang="ru-RU" sz="2400" b="1" dirty="0" err="1">
                <a:solidFill>
                  <a:srgbClr val="003399"/>
                </a:solidFill>
              </a:rPr>
              <a:t>въ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пустиню</a:t>
            </a:r>
            <a:r>
              <a:rPr lang="ru-RU" sz="2400" b="1" dirty="0">
                <a:solidFill>
                  <a:srgbClr val="003399"/>
                </a:solidFill>
              </a:rPr>
              <a:t> и </a:t>
            </a:r>
            <a:r>
              <a:rPr lang="ru-RU" sz="2400" b="1" dirty="0" err="1">
                <a:solidFill>
                  <a:srgbClr val="003399"/>
                </a:solidFill>
              </a:rPr>
              <a:t>сѧдеть</a:t>
            </a:r>
            <a:r>
              <a:rPr lang="ru-RU" sz="2400" b="1" dirty="0">
                <a:solidFill>
                  <a:srgbClr val="003399"/>
                </a:solidFill>
              </a:rPr>
              <a:t> на </a:t>
            </a:r>
            <a:r>
              <a:rPr lang="ru-RU" sz="2400" b="1" dirty="0" err="1">
                <a:solidFill>
                  <a:srgbClr val="003399"/>
                </a:solidFill>
              </a:rPr>
              <a:t>усохлэ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древэ</a:t>
            </a:r>
            <a:r>
              <a:rPr lang="ru-RU" sz="2400" b="1" dirty="0">
                <a:solidFill>
                  <a:srgbClr val="003399"/>
                </a:solidFill>
              </a:rPr>
              <a:t>, </a:t>
            </a:r>
            <a:r>
              <a:rPr lang="ru-RU" sz="2400" b="1" dirty="0" err="1">
                <a:solidFill>
                  <a:srgbClr val="003399"/>
                </a:solidFill>
              </a:rPr>
              <a:t>плачющись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подруга</a:t>
            </a:r>
            <a:r>
              <a:rPr lang="ru-RU" sz="2400" b="1" dirty="0">
                <a:solidFill>
                  <a:srgbClr val="003399"/>
                </a:solidFill>
              </a:rPr>
              <a:t> своего и </a:t>
            </a:r>
            <a:r>
              <a:rPr lang="ru-RU" sz="2400" b="1" dirty="0" err="1">
                <a:solidFill>
                  <a:srgbClr val="003399"/>
                </a:solidFill>
              </a:rPr>
              <a:t>ктому</a:t>
            </a:r>
            <a:r>
              <a:rPr lang="ru-RU" sz="2400" b="1" dirty="0">
                <a:solidFill>
                  <a:srgbClr val="003399"/>
                </a:solidFill>
              </a:rPr>
              <a:t> не </a:t>
            </a:r>
            <a:r>
              <a:rPr lang="ru-RU" sz="2400" b="1" dirty="0" err="1">
                <a:solidFill>
                  <a:srgbClr val="C00000"/>
                </a:solidFill>
              </a:rPr>
              <a:t>спрѧжетьсѧ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сь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имь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николиже</a:t>
            </a:r>
            <a:r>
              <a:rPr lang="ru-RU" sz="2400" b="1" dirty="0">
                <a:solidFill>
                  <a:srgbClr val="003399"/>
                </a:solidFill>
              </a:rPr>
              <a:t>. Лисица, </a:t>
            </a:r>
            <a:r>
              <a:rPr lang="ru-RU" sz="2400" b="1" dirty="0" err="1">
                <a:solidFill>
                  <a:srgbClr val="003399"/>
                </a:solidFill>
              </a:rPr>
              <a:t>егда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будеть</a:t>
            </a:r>
            <a:r>
              <a:rPr lang="ru-RU" sz="2400" b="1" dirty="0">
                <a:solidFill>
                  <a:srgbClr val="003399"/>
                </a:solidFill>
              </a:rPr>
              <a:t> голодна, </a:t>
            </a:r>
            <a:r>
              <a:rPr lang="ru-RU" sz="2400" b="1" dirty="0" err="1">
                <a:solidFill>
                  <a:srgbClr val="003399"/>
                </a:solidFill>
              </a:rPr>
              <a:t>лѧжеть</a:t>
            </a:r>
            <a:r>
              <a:rPr lang="ru-RU" sz="2400" b="1" dirty="0">
                <a:solidFill>
                  <a:srgbClr val="003399"/>
                </a:solidFill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</a:rPr>
              <a:t>присолньи</a:t>
            </a:r>
            <a:r>
              <a:rPr lang="ru-RU" sz="2400" b="1" dirty="0">
                <a:solidFill>
                  <a:srgbClr val="003399"/>
                </a:solidFill>
              </a:rPr>
              <a:t> и </a:t>
            </a:r>
            <a:r>
              <a:rPr lang="ru-RU" sz="2400" b="1" dirty="0" err="1">
                <a:solidFill>
                  <a:srgbClr val="003399"/>
                </a:solidFill>
              </a:rPr>
              <a:t>дьржить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душю</a:t>
            </a:r>
            <a:r>
              <a:rPr lang="ru-RU" sz="2400" b="1" dirty="0">
                <a:solidFill>
                  <a:srgbClr val="003399"/>
                </a:solidFill>
              </a:rPr>
              <a:t> свою </a:t>
            </a:r>
            <a:r>
              <a:rPr lang="ru-RU" sz="2400" b="1" dirty="0" err="1">
                <a:solidFill>
                  <a:srgbClr val="C00000"/>
                </a:solidFill>
              </a:rPr>
              <a:t>надъмэтьсѧ</a:t>
            </a:r>
            <a:r>
              <a:rPr lang="ru-RU" sz="2400" b="1" dirty="0">
                <a:solidFill>
                  <a:srgbClr val="003399"/>
                </a:solidFill>
              </a:rPr>
              <a:t>. </a:t>
            </a:r>
            <a:r>
              <a:rPr lang="ru-RU" sz="2400" b="1" dirty="0" err="1">
                <a:solidFill>
                  <a:srgbClr val="003399"/>
                </a:solidFill>
              </a:rPr>
              <a:t>Видэвше</a:t>
            </a:r>
            <a:r>
              <a:rPr lang="ru-RU" sz="2400" b="1" dirty="0">
                <a:solidFill>
                  <a:srgbClr val="003399"/>
                </a:solidFill>
              </a:rPr>
              <a:t> же ее </a:t>
            </a:r>
            <a:r>
              <a:rPr lang="ru-RU" sz="2400" b="1" dirty="0" err="1">
                <a:solidFill>
                  <a:srgbClr val="003399"/>
                </a:solidFill>
              </a:rPr>
              <a:t>пътици</a:t>
            </a:r>
            <a:r>
              <a:rPr lang="ru-RU" sz="2400" b="1" dirty="0">
                <a:solidFill>
                  <a:srgbClr val="003399"/>
                </a:solidFill>
              </a:rPr>
              <a:t>, </a:t>
            </a:r>
            <a:r>
              <a:rPr lang="ru-RU" sz="2400" b="1" dirty="0" err="1">
                <a:solidFill>
                  <a:srgbClr val="003399"/>
                </a:solidFill>
              </a:rPr>
              <a:t>мнѧще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мьртву</a:t>
            </a:r>
            <a:r>
              <a:rPr lang="ru-RU" sz="2400" b="1" dirty="0">
                <a:solidFill>
                  <a:srgbClr val="003399"/>
                </a:solidFill>
              </a:rPr>
              <a:t>, </a:t>
            </a:r>
            <a:r>
              <a:rPr lang="ru-RU" sz="2400" b="1" dirty="0" err="1" smtClean="0">
                <a:solidFill>
                  <a:srgbClr val="003399"/>
                </a:solidFill>
              </a:rPr>
              <a:t>приидуть</a:t>
            </a:r>
            <a:r>
              <a:rPr lang="ru-RU" sz="2400" b="1" dirty="0" smtClean="0">
                <a:solidFill>
                  <a:srgbClr val="003399"/>
                </a:solidFill>
              </a:rPr>
              <a:t> </a:t>
            </a:r>
            <a:r>
              <a:rPr lang="ru-RU" sz="2400" b="1" dirty="0">
                <a:solidFill>
                  <a:srgbClr val="003399"/>
                </a:solidFill>
              </a:rPr>
              <a:t>да </a:t>
            </a:r>
            <a:r>
              <a:rPr lang="ru-RU" sz="2400" b="1" dirty="0" err="1">
                <a:solidFill>
                  <a:srgbClr val="003399"/>
                </a:solidFill>
              </a:rPr>
              <a:t>эдять</a:t>
            </a:r>
            <a:r>
              <a:rPr lang="ru-RU" sz="2400" b="1" dirty="0">
                <a:solidFill>
                  <a:srgbClr val="003399"/>
                </a:solidFill>
              </a:rPr>
              <a:t>. Да </a:t>
            </a:r>
            <a:r>
              <a:rPr lang="ru-RU" sz="2400" b="1" dirty="0" err="1">
                <a:solidFill>
                  <a:srgbClr val="003399"/>
                </a:solidFill>
              </a:rPr>
              <a:t>егда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сѧ</a:t>
            </a:r>
            <a:r>
              <a:rPr lang="ru-RU" sz="2400" b="1" dirty="0">
                <a:solidFill>
                  <a:srgbClr val="003399"/>
                </a:solidFill>
              </a:rPr>
              <a:t> приближать к </a:t>
            </a:r>
            <a:r>
              <a:rPr lang="ru-RU" sz="2400" b="1" dirty="0" err="1">
                <a:solidFill>
                  <a:srgbClr val="003399"/>
                </a:solidFill>
              </a:rPr>
              <a:t>неи</a:t>
            </a:r>
            <a:r>
              <a:rPr lang="ru-RU" sz="2400" b="1" dirty="0">
                <a:solidFill>
                  <a:srgbClr val="003399"/>
                </a:solidFill>
              </a:rPr>
              <a:t>, </a:t>
            </a:r>
            <a:r>
              <a:rPr lang="ru-RU" sz="2400" b="1" dirty="0" err="1">
                <a:solidFill>
                  <a:srgbClr val="003399"/>
                </a:solidFill>
              </a:rPr>
              <a:t>воскочивши</a:t>
            </a:r>
            <a:r>
              <a:rPr lang="ru-RU" sz="2400" b="1" dirty="0">
                <a:solidFill>
                  <a:srgbClr val="003399"/>
                </a:solidFill>
              </a:rPr>
              <a:t> и </a:t>
            </a:r>
            <a:r>
              <a:rPr lang="ru-RU" sz="2400" b="1" dirty="0" err="1">
                <a:solidFill>
                  <a:srgbClr val="003399"/>
                </a:solidFill>
              </a:rPr>
              <a:t>имэть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отъ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нихъ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эсти</a:t>
            </a:r>
            <a:r>
              <a:rPr lang="ru-RU" sz="2400" b="1" dirty="0">
                <a:solidFill>
                  <a:srgbClr val="003399"/>
                </a:solidFill>
              </a:rPr>
              <a:t> и </a:t>
            </a:r>
            <a:r>
              <a:rPr lang="ru-RU" sz="2400" b="1" dirty="0" err="1">
                <a:solidFill>
                  <a:srgbClr val="003399"/>
                </a:solidFill>
              </a:rPr>
              <a:t>тако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>
                <a:solidFill>
                  <a:srgbClr val="003399"/>
                </a:solidFill>
              </a:rPr>
              <a:t>сѧ</a:t>
            </a:r>
            <a:r>
              <a:rPr lang="ru-RU" sz="2400" b="1" dirty="0">
                <a:solidFill>
                  <a:srgbClr val="003399"/>
                </a:solidFill>
              </a:rPr>
              <a:t> кормить. </a:t>
            </a:r>
            <a:endParaRPr lang="ru-RU" sz="2400" b="1" dirty="0" smtClean="0">
              <a:solidFill>
                <a:srgbClr val="003399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Примечание </a:t>
            </a:r>
            <a:r>
              <a:rPr lang="ru-RU" sz="2400" b="1" dirty="0">
                <a:solidFill>
                  <a:schemeClr val="tx1"/>
                </a:solidFill>
              </a:rPr>
              <a:t>к тексту: </a:t>
            </a:r>
            <a:r>
              <a:rPr lang="ru-RU" sz="2400" b="1" dirty="0">
                <a:solidFill>
                  <a:srgbClr val="003399"/>
                </a:solidFill>
              </a:rPr>
              <a:t>аще - если. </a:t>
            </a:r>
            <a:endParaRPr lang="ru-RU" sz="2400" b="1" dirty="0" smtClean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(2017</a:t>
            </a:r>
            <a:r>
              <a:rPr lang="ru-RU" sz="2000" b="1" dirty="0">
                <a:solidFill>
                  <a:schemeClr val="tx1"/>
                </a:solidFill>
              </a:rPr>
              <a:t>. Всероссийская олимпиада, муниципальный </a:t>
            </a:r>
            <a:r>
              <a:rPr lang="ru-RU" sz="2000" b="1" dirty="0" smtClean="0">
                <a:solidFill>
                  <a:schemeClr val="tx1"/>
                </a:solidFill>
              </a:rPr>
              <a:t>этап)</a:t>
            </a:r>
            <a:endParaRPr lang="ru-RU" sz="2000" b="1" dirty="0" smtClean="0">
              <a:solidFill>
                <a:srgbClr val="003399"/>
              </a:solidFill>
            </a:endParaRPr>
          </a:p>
          <a:p>
            <a:endParaRPr lang="ru-RU" sz="2400" b="1" dirty="0">
              <a:solidFill>
                <a:srgbClr val="003399"/>
              </a:solidFill>
            </a:endParaRPr>
          </a:p>
          <a:p>
            <a:endParaRPr lang="ru-RU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80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6473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4000" b="1" u="sng">
                <a:solidFill>
                  <a:srgbClr val="002060"/>
                </a:solidFill>
                <a:latin typeface="Segoe Print" panose="02000600000000000000" pitchFamily="2" charset="0"/>
              </a:rPr>
              <a:t>Ответ</a:t>
            </a:r>
            <a:r>
              <a:rPr lang="ru-RU" sz="4000" b="1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5" y="1268760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Текст:</a:t>
            </a:r>
            <a:endParaRPr lang="ru-RU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582341"/>
            <a:ext cx="80648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Горлица – птица, любящая своего супруга (однолюб). И если погибнет один из них (из пары), уходит другой в пустыню и садится на засохшем дереве, плача по своему супругу, что больше не соединится с ним никогда. Лисица, если голодна, ляжет на самом солнце (солнцепеке) и удерживает дыхание (или держит брюшко раздувшимся, держит живот надутым). Увидев ее, птицы, думая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>
                <a:solidFill>
                  <a:srgbClr val="C00000"/>
                </a:solidFill>
              </a:rPr>
              <a:t>что она издохла, прилетают съесть ее. А когда они приблизятся к ней, вскочив, лиса хватает кого из них себе на прокорм и так себя кормит.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73325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Задание: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62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rgbClr val="C00000"/>
                </a:solidFill>
                <a:cs typeface="Times New Roman" pitchFamily="16" charset="0"/>
              </a:rPr>
              <a:t/>
            </a:r>
            <a:br>
              <a:rPr lang="ru-RU" sz="4000" b="1" i="1" dirty="0">
                <a:solidFill>
                  <a:srgbClr val="C00000"/>
                </a:solidFill>
                <a:cs typeface="Times New Roman" pitchFamily="16" charset="0"/>
              </a:rPr>
            </a:br>
            <a:endParaRPr lang="ru-RU" sz="4000" b="1" i="1" dirty="0">
              <a:solidFill>
                <a:srgbClr val="C00000"/>
              </a:solidFill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-531440"/>
            <a:ext cx="836168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l"/>
            <a:r>
              <a:rPr lang="ru-RU" sz="2400" b="1" dirty="0" err="1" smtClean="0">
                <a:solidFill>
                  <a:srgbClr val="C00000"/>
                </a:solidFill>
              </a:rPr>
              <a:t>подругъ</a:t>
            </a:r>
            <a:r>
              <a:rPr lang="ru-RU" sz="2400" b="1" dirty="0" smtClean="0">
                <a:solidFill>
                  <a:srgbClr val="003399"/>
                </a:solidFill>
              </a:rPr>
              <a:t> </a:t>
            </a:r>
            <a:r>
              <a:rPr lang="ru-RU" sz="2400" b="1" dirty="0">
                <a:solidFill>
                  <a:srgbClr val="003399"/>
                </a:solidFill>
              </a:rPr>
              <a:t>– </a:t>
            </a:r>
            <a:r>
              <a:rPr lang="ru-RU" sz="2400" b="1" dirty="0" err="1">
                <a:solidFill>
                  <a:srgbClr val="003399"/>
                </a:solidFill>
              </a:rPr>
              <a:t>по-друг-ъ</a:t>
            </a:r>
            <a:r>
              <a:rPr lang="ru-RU" sz="2400" b="1" dirty="0">
                <a:solidFill>
                  <a:srgbClr val="003399"/>
                </a:solidFill>
              </a:rPr>
              <a:t>. Значения ‘друг’, ‘спутник’, сохранившееся в современном подруга; в тексте – ‘супруг’. </a:t>
            </a:r>
            <a:r>
              <a:rPr lang="ru-RU" sz="2400" b="1" dirty="0" smtClean="0">
                <a:solidFill>
                  <a:srgbClr val="003399"/>
                </a:solidFill>
              </a:rPr>
              <a:t>Значение </a:t>
            </a:r>
            <a:r>
              <a:rPr lang="ru-RU" sz="2400" b="1" dirty="0">
                <a:solidFill>
                  <a:srgbClr val="003399"/>
                </a:solidFill>
              </a:rPr>
              <a:t>приставки по- ‘присоединение’, ‘пребывание вместе’, например, как </a:t>
            </a:r>
            <a:r>
              <a:rPr lang="ru-RU" sz="2400" b="1" dirty="0" smtClean="0">
                <a:solidFill>
                  <a:srgbClr val="003399"/>
                </a:solidFill>
              </a:rPr>
              <a:t> </a:t>
            </a:r>
            <a:r>
              <a:rPr lang="ru-RU" sz="2400" b="1" dirty="0">
                <a:solidFill>
                  <a:srgbClr val="003399"/>
                </a:solidFill>
              </a:rPr>
              <a:t>попутчик. </a:t>
            </a:r>
            <a:endParaRPr lang="ru-RU" sz="2400" b="1" dirty="0" smtClean="0">
              <a:solidFill>
                <a:srgbClr val="003399"/>
              </a:solidFill>
            </a:endParaRPr>
          </a:p>
          <a:p>
            <a:pPr algn="l"/>
            <a:r>
              <a:rPr lang="ru-RU" sz="2400" b="1" dirty="0" err="1" smtClean="0">
                <a:solidFill>
                  <a:srgbClr val="C00000"/>
                </a:solidFill>
              </a:rPr>
              <a:t>спрѧжетьсѧ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</a:rPr>
              <a:t>– форма </a:t>
            </a:r>
            <a:r>
              <a:rPr lang="ru-RU" sz="2400" b="1" dirty="0">
                <a:solidFill>
                  <a:srgbClr val="003399"/>
                </a:solidFill>
              </a:rPr>
              <a:t>3 л., инф. </a:t>
            </a:r>
            <a:r>
              <a:rPr lang="ru-RU" sz="2400" b="1" dirty="0" err="1">
                <a:solidFill>
                  <a:srgbClr val="003399"/>
                </a:solidFill>
              </a:rPr>
              <a:t>съ</a:t>
            </a:r>
            <a:r>
              <a:rPr lang="ru-RU" sz="2400" b="1" dirty="0">
                <a:solidFill>
                  <a:srgbClr val="003399"/>
                </a:solidFill>
              </a:rPr>
              <a:t>-пря-</a:t>
            </a:r>
            <a:r>
              <a:rPr lang="ru-RU" sz="2400" b="1" dirty="0" err="1">
                <a:solidFill>
                  <a:srgbClr val="003399"/>
                </a:solidFill>
              </a:rPr>
              <a:t>чи</a:t>
            </a:r>
            <a:r>
              <a:rPr lang="ru-RU" sz="2400" b="1" dirty="0">
                <a:solidFill>
                  <a:srgbClr val="003399"/>
                </a:solidFill>
              </a:rPr>
              <a:t>-</a:t>
            </a:r>
            <a:r>
              <a:rPr lang="ru-RU" sz="2400" b="1" dirty="0" err="1">
                <a:solidFill>
                  <a:srgbClr val="003399"/>
                </a:solidFill>
              </a:rPr>
              <a:t>ся</a:t>
            </a:r>
            <a:r>
              <a:rPr lang="ru-RU" sz="2400" b="1" dirty="0">
                <a:solidFill>
                  <a:srgbClr val="003399"/>
                </a:solidFill>
              </a:rPr>
              <a:t>. Тот же корень, что и в словах супруг, упряжка, напрячь, запрячь, пружина, общее значение ‘соединить, стянуть’. В тексте значение ‘</a:t>
            </a:r>
            <a:r>
              <a:rPr lang="ru-RU" sz="2400" b="1" dirty="0" smtClean="0">
                <a:solidFill>
                  <a:srgbClr val="003399"/>
                </a:solidFill>
              </a:rPr>
              <a:t>соединиться’.</a:t>
            </a:r>
          </a:p>
          <a:p>
            <a:pPr algn="l"/>
            <a:r>
              <a:rPr lang="ru-RU" sz="2400" b="1" dirty="0" err="1" smtClean="0">
                <a:solidFill>
                  <a:srgbClr val="C00000"/>
                </a:solidFill>
              </a:rPr>
              <a:t>присолнье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003399"/>
                </a:solidFill>
              </a:rPr>
              <a:t>– при-</a:t>
            </a:r>
            <a:r>
              <a:rPr lang="ru-RU" sz="2400" b="1" dirty="0" err="1">
                <a:solidFill>
                  <a:srgbClr val="003399"/>
                </a:solidFill>
              </a:rPr>
              <a:t>солн</a:t>
            </a:r>
            <a:r>
              <a:rPr lang="ru-RU" sz="2400" b="1" dirty="0">
                <a:solidFill>
                  <a:srgbClr val="003399"/>
                </a:solidFill>
              </a:rPr>
              <a:t>-j-е. Сущ., образованное по модели прибрежье, приморье, буквально ‘место при солнце’, ‘у самого солнца’, в контексте – ‘на самом солнце</a:t>
            </a:r>
            <a:r>
              <a:rPr lang="ru-RU" sz="2400" b="1" dirty="0" smtClean="0">
                <a:solidFill>
                  <a:srgbClr val="003399"/>
                </a:solidFill>
              </a:rPr>
              <a:t>’. </a:t>
            </a:r>
            <a:r>
              <a:rPr lang="ru-RU" sz="2400" b="1" dirty="0" err="1" smtClean="0">
                <a:solidFill>
                  <a:srgbClr val="C00000"/>
                </a:solidFill>
              </a:rPr>
              <a:t>надъмѣтьсѧ</a:t>
            </a:r>
            <a:r>
              <a:rPr lang="ru-RU" sz="2400" b="1" dirty="0" smtClean="0">
                <a:solidFill>
                  <a:srgbClr val="003399"/>
                </a:solidFill>
              </a:rPr>
              <a:t> </a:t>
            </a:r>
            <a:r>
              <a:rPr lang="ru-RU" sz="2400" b="1" dirty="0">
                <a:solidFill>
                  <a:srgbClr val="003399"/>
                </a:solidFill>
              </a:rPr>
              <a:t>– на-</a:t>
            </a:r>
            <a:r>
              <a:rPr lang="ru-RU" sz="2400" b="1" dirty="0" err="1">
                <a:solidFill>
                  <a:srgbClr val="003399"/>
                </a:solidFill>
              </a:rPr>
              <a:t>дъм</a:t>
            </a:r>
            <a:r>
              <a:rPr lang="ru-RU" sz="2400" b="1" dirty="0">
                <a:solidFill>
                  <a:srgbClr val="003399"/>
                </a:solidFill>
              </a:rPr>
              <a:t>-ѣ-</a:t>
            </a:r>
            <a:r>
              <a:rPr lang="ru-RU" sz="2400" b="1" dirty="0" err="1">
                <a:solidFill>
                  <a:srgbClr val="003399"/>
                </a:solidFill>
              </a:rPr>
              <a:t>ти</a:t>
            </a:r>
            <a:r>
              <a:rPr lang="ru-RU" sz="2400" b="1" dirty="0">
                <a:solidFill>
                  <a:srgbClr val="003399"/>
                </a:solidFill>
              </a:rPr>
              <a:t>-</a:t>
            </a:r>
            <a:r>
              <a:rPr lang="ru-RU" sz="2400" b="1" dirty="0" err="1">
                <a:solidFill>
                  <a:srgbClr val="003399"/>
                </a:solidFill>
              </a:rPr>
              <a:t>ся</a:t>
            </a:r>
            <a:r>
              <a:rPr lang="ru-RU" sz="2400" b="1" dirty="0">
                <a:solidFill>
                  <a:srgbClr val="003399"/>
                </a:solidFill>
              </a:rPr>
              <a:t>. (Возможны две трактовки: в тексте форма инфинитива </a:t>
            </a:r>
            <a:r>
              <a:rPr lang="ru-RU" sz="2400" b="1" dirty="0" err="1">
                <a:solidFill>
                  <a:srgbClr val="003399"/>
                </a:solidFill>
              </a:rPr>
              <a:t>надъмѣтися</a:t>
            </a:r>
            <a:r>
              <a:rPr lang="ru-RU" sz="2400" b="1" dirty="0">
                <a:solidFill>
                  <a:srgbClr val="003399"/>
                </a:solidFill>
              </a:rPr>
              <a:t> или настоящего времени от </a:t>
            </a:r>
            <a:r>
              <a:rPr lang="ru-RU" sz="2400" b="1" dirty="0" err="1">
                <a:solidFill>
                  <a:srgbClr val="003399"/>
                </a:solidFill>
              </a:rPr>
              <a:t>надутися</a:t>
            </a:r>
            <a:r>
              <a:rPr lang="ru-RU" sz="2400" b="1" dirty="0">
                <a:solidFill>
                  <a:srgbClr val="003399"/>
                </a:solidFill>
              </a:rPr>
              <a:t>). </a:t>
            </a:r>
            <a:r>
              <a:rPr lang="ru-RU" sz="2400" b="1" dirty="0" err="1">
                <a:solidFill>
                  <a:srgbClr val="003399"/>
                </a:solidFill>
              </a:rPr>
              <a:t>Родств</a:t>
            </a:r>
            <a:r>
              <a:rPr lang="ru-RU" sz="2400" b="1" dirty="0">
                <a:solidFill>
                  <a:srgbClr val="003399"/>
                </a:solidFill>
              </a:rPr>
              <a:t>. слова: надменный ‘гордый’, ‘высокомерный → вздыматься → дым → дуть – </a:t>
            </a:r>
            <a:r>
              <a:rPr lang="ru-RU" sz="2400" b="1" dirty="0" err="1">
                <a:solidFill>
                  <a:srgbClr val="003399"/>
                </a:solidFill>
              </a:rPr>
              <a:t>надъмѣться</a:t>
            </a:r>
            <a:r>
              <a:rPr lang="ru-RU" sz="2400" b="1" dirty="0">
                <a:solidFill>
                  <a:srgbClr val="003399"/>
                </a:solidFill>
              </a:rPr>
              <a:t> – ‘подниматься вверх’, ‘</a:t>
            </a:r>
            <a:r>
              <a:rPr lang="ru-RU" sz="2400" b="1" dirty="0" err="1">
                <a:solidFill>
                  <a:srgbClr val="003399"/>
                </a:solidFill>
              </a:rPr>
              <a:t>раздуваться</a:t>
            </a:r>
            <a:r>
              <a:rPr lang="ru-RU" sz="2400" b="1" dirty="0" err="1" smtClean="0">
                <a:solidFill>
                  <a:srgbClr val="003399"/>
                </a:solidFill>
              </a:rPr>
              <a:t>’,надуться</a:t>
            </a:r>
            <a:endParaRPr lang="ru-RU" sz="2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Лингвистические задачи</a:t>
            </a:r>
            <a:endParaRPr lang="ru-RU" sz="5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4098" name="Picture 2" descr="садик 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44310"/>
            <a:ext cx="5688632" cy="372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83568" y="619994"/>
            <a:ext cx="7992888" cy="5617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     Лингвистическая </a:t>
            </a:r>
            <a:r>
              <a:rPr lang="ru-RU" sz="4000" b="1" dirty="0">
                <a:solidFill>
                  <a:schemeClr val="tx1"/>
                </a:solidFill>
                <a:latin typeface="Segoe Print" panose="02000600000000000000" pitchFamily="2" charset="0"/>
              </a:rPr>
              <a:t>задача</a:t>
            </a:r>
            <a:r>
              <a:rPr lang="ru-RU" sz="2800" b="1" dirty="0">
                <a:solidFill>
                  <a:schemeClr val="tx1"/>
                </a:solidFill>
                <a:latin typeface="Segoe Print" panose="02000600000000000000" pitchFamily="2" charset="0"/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     Буква</a:t>
            </a: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 Ѣ («ять») до 1918 года писалась </a:t>
            </a:r>
            <a: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в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                     некоторых </a:t>
            </a: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словах, где по современной орфографии </a:t>
            </a:r>
            <a:endParaRPr lang="ru-RU" sz="2000" b="1" dirty="0" smtClean="0">
              <a:solidFill>
                <a:schemeClr val="tx1"/>
              </a:solidFill>
              <a:latin typeface="Segoe UI Semibold" panose="020B0702040204020203" pitchFamily="34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      пишется</a:t>
            </a: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 Е. Разницы в произношении звуков, </a:t>
            </a:r>
            <a:endParaRPr lang="ru-RU" sz="2000" b="1" dirty="0" smtClean="0">
              <a:solidFill>
                <a:schemeClr val="tx1"/>
              </a:solidFill>
              <a:latin typeface="Segoe UI Semibold" panose="020B0702040204020203" pitchFamily="34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              обозначаемых </a:t>
            </a: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этими буквами, не было, поэтому, </a:t>
            </a:r>
            <a:endParaRPr lang="ru-RU" sz="2000" b="1" dirty="0" smtClean="0">
              <a:solidFill>
                <a:schemeClr val="tx1"/>
              </a:solidFill>
              <a:latin typeface="Segoe UI Semibold" panose="020B0702040204020203" pitchFamily="34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                   когда </a:t>
            </a: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учились писать, слова с буквой Ѣ приходилось </a:t>
            </a:r>
            <a: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                     просто </a:t>
            </a: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запоминать. </a:t>
            </a:r>
            <a:b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Однако </a:t>
            </a: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употребление букв Ѣ и Е описывается достаточно простым правилом. Конечно, из этого правила есть исключения, но среди приведенных ниже слов, данных в старой орфографии, их нет: 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б</a:t>
            </a:r>
            <a:r>
              <a:rPr lang="ru-RU" sz="2000" b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ѣ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лить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, грезить, 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д</a:t>
            </a:r>
            <a:r>
              <a:rPr lang="ru-RU" sz="2000" b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ѣ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льный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, </a:t>
            </a:r>
            <a:r>
              <a:rPr lang="ru-RU" sz="2000" b="1" i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плеть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р</a:t>
            </a:r>
            <a:r>
              <a:rPr lang="ru-RU" sz="2000" b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ѣ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ка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св</a:t>
            </a:r>
            <a:r>
              <a:rPr lang="ru-RU" sz="2000" b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ѣ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тлый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, селить, сельский, 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сн</a:t>
            </a:r>
            <a:r>
              <a:rPr lang="ru-RU" sz="2000" b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ѣ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гъ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с</a:t>
            </a:r>
            <a:r>
              <a:rPr lang="ru-RU" sz="2000" b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ѣ</a:t>
            </a:r>
            <a:r>
              <a:rPr lang="ru-RU" sz="2000" b="1" i="1" dirty="0" err="1">
                <a:solidFill>
                  <a:schemeClr val="tx1"/>
                </a:solidFill>
                <a:latin typeface="Segoe UI Semibold" panose="020B0702040204020203" pitchFamily="34" charset="0"/>
              </a:rPr>
              <a:t>тка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, тёмный, щека, щёлка</a:t>
            </a: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.</a:t>
            </a:r>
            <a:b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Сформулируйте </a:t>
            </a: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это правило и напишите в старой орфографии следующие слова: 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беда, верить, весна, ель, лесок, плен, пчельник, резать, сера</a:t>
            </a: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.</a:t>
            </a: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 rot="21265555">
            <a:off x="-540568" y="619994"/>
            <a:ext cx="2808288" cy="2878138"/>
            <a:chOff x="22" y="1888"/>
            <a:chExt cx="1769" cy="181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" y="1888"/>
              <a:ext cx="1315" cy="16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2" y="2069"/>
              <a:ext cx="1315" cy="16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81000" y="381000"/>
            <a:ext cx="8001000" cy="448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Ответ</a:t>
            </a:r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 </a:t>
            </a:r>
          </a:p>
          <a:p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Если в слове есть чередование Е / Ё, слово писалось через Е.</a:t>
            </a:r>
            <a:b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Если подобного чередования не подобрать, ранее писалась буква Ѣ («ять»).</a:t>
            </a:r>
          </a:p>
          <a:p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Через Е писались: 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в</a:t>
            </a:r>
            <a:r>
              <a:rPr lang="ru-RU" sz="2000" b="1" u="sng" dirty="0">
                <a:solidFill>
                  <a:schemeClr val="tx1"/>
                </a:solidFill>
                <a:latin typeface="Segoe UI Semibold" panose="020B0702040204020203" pitchFamily="34" charset="0"/>
              </a:rPr>
              <a:t>е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сна – в</a:t>
            </a:r>
            <a:r>
              <a:rPr lang="ru-RU" sz="2000" b="1" u="sng" dirty="0">
                <a:solidFill>
                  <a:schemeClr val="tx1"/>
                </a:solidFill>
                <a:latin typeface="Segoe UI Semibold" panose="020B0702040204020203" pitchFamily="34" charset="0"/>
              </a:rPr>
              <a:t>ё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сны, </a:t>
            </a:r>
            <a:r>
              <a:rPr lang="ru-RU" sz="2000" b="1" u="sng" dirty="0">
                <a:solidFill>
                  <a:schemeClr val="tx1"/>
                </a:solidFill>
                <a:latin typeface="Segoe UI Semibold" panose="020B0702040204020203" pitchFamily="34" charset="0"/>
              </a:rPr>
              <a:t>е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ль – </a:t>
            </a:r>
            <a:r>
              <a:rPr lang="ru-RU" sz="2000" b="1" u="sng" dirty="0">
                <a:solidFill>
                  <a:schemeClr val="tx1"/>
                </a:solidFill>
                <a:latin typeface="Segoe UI Semibold" panose="020B0702040204020203" pitchFamily="34" charset="0"/>
              </a:rPr>
              <a:t>ё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лка, пч</a:t>
            </a:r>
            <a:r>
              <a:rPr lang="ru-RU" sz="2000" b="1" u="sng" dirty="0">
                <a:solidFill>
                  <a:schemeClr val="tx1"/>
                </a:solidFill>
                <a:latin typeface="Segoe UI Semibold" panose="020B0702040204020203" pitchFamily="34" charset="0"/>
              </a:rPr>
              <a:t>е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льник – пч</a:t>
            </a:r>
            <a:r>
              <a:rPr lang="ru-RU" sz="2000" b="1" u="sng" dirty="0">
                <a:solidFill>
                  <a:schemeClr val="tx1"/>
                </a:solidFill>
                <a:latin typeface="Segoe UI Semibold" panose="020B0702040204020203" pitchFamily="34" charset="0"/>
              </a:rPr>
              <a:t>ё</a:t>
            </a:r>
            <a:r>
              <a:rPr lang="ru-RU" sz="2000" b="1" i="1" dirty="0">
                <a:solidFill>
                  <a:schemeClr val="tx1"/>
                </a:solidFill>
                <a:latin typeface="Segoe UI Semibold" panose="020B0702040204020203" pitchFamily="34" charset="0"/>
              </a:rPr>
              <a:t>лы</a:t>
            </a:r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. В остальных словах использовалась Ѣ.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7200" b="1" dirty="0">
              <a:solidFill>
                <a:srgbClr val="3333FF"/>
              </a:solidFill>
              <a:latin typeface="Calibri" pitchFamily="32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5064"/>
            <a:ext cx="2160588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81000" y="188641"/>
            <a:ext cx="851148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Особенности древнерусского письма</a:t>
            </a:r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980728"/>
            <a:ext cx="7935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сплошной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 письма, отсутствие знаков</a:t>
            </a:r>
            <a:b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препинания, наличие диакритических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знаков (знаки при букве, указывающие, что она читается иначе, чем без него).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996391"/>
            <a:ext cx="83746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Диакритические знаки: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титло 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(~)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использовались для сокращения слов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˜Г -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БОГЪ,   Г ˜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ДЬ -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ГОСПОДЬ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                                                                                                                                  2)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выносная буква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буква под титлом: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2000" b="1" dirty="0" err="1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БЫсЬ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БЫСТЬ; </a:t>
            </a:r>
            <a:r>
              <a:rPr lang="ru-RU" sz="2000" b="1" dirty="0" err="1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ИЕРСАлМЪ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-ИЕРУСАЛИМЪ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3) </a:t>
            </a:r>
            <a:r>
              <a:rPr lang="ru-RU" sz="20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</a:t>
            </a:r>
            <a:r>
              <a:rPr lang="ru-RU" sz="2000" b="1" dirty="0" err="1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</a:t>
            </a:r>
            <a:r>
              <a:rPr lang="ru-RU" sz="20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ерок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(S, S )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заменяли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ерь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ер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 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</a:t>
            </a:r>
            <a:r>
              <a:rPr lang="ru-RU" sz="24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Ъ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значки для указания на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мягкость</a:t>
            </a:r>
          </a:p>
          <a:p>
            <a:pPr algn="l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согласных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КОН'Ь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КОНˆЬ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-КОНЬ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Ъ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[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o],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 = [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оу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читали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[у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  <a:p>
            <a:pPr algn="l"/>
            <a:endParaRPr lang="ru-RU" sz="2000" b="1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z="2000" b="1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(день), </a:t>
            </a:r>
            <a:r>
              <a:rPr lang="ru-RU" sz="2000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0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Ъ</a:t>
            </a:r>
            <a:r>
              <a:rPr lang="ru-RU" sz="2000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жь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(ложь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моужь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[муж]</a:t>
            </a:r>
            <a:endParaRPr lang="ru-RU" sz="20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1173"/>
            <a:ext cx="3379260" cy="245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0638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286000" y="1052513"/>
            <a:ext cx="5094288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 b="1" dirty="0" smtClean="0">
                <a:solidFill>
                  <a:srgbClr val="000066"/>
                </a:solidFill>
              </a:rPr>
              <a:t>      </a:t>
            </a:r>
            <a:endParaRPr lang="ru-RU" sz="6000" b="1" dirty="0">
              <a:solidFill>
                <a:srgbClr val="000066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450185"/>
            <a:ext cx="2112963" cy="222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50185"/>
            <a:ext cx="6912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Segoe Print" panose="02000600000000000000" pitchFamily="2" charset="0"/>
              </a:rPr>
              <a:t>Лингвистическая задача</a:t>
            </a:r>
            <a:r>
              <a:rPr lang="ru-RU" sz="1200" b="1" dirty="0">
                <a:solidFill>
                  <a:schemeClr val="tx1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268760"/>
            <a:ext cx="6030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В каких случаях корни слов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 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колонна, кристалл, тонна, оперетта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 пишутся не с удвоенной согласной? Приведите примеры (по одному для каждого корня) и дайте им объяснение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3244334"/>
            <a:ext cx="2165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Segoe Print" panose="02000600000000000000" pitchFamily="2" charset="0"/>
              </a:rPr>
              <a:t>Ответ</a:t>
            </a:r>
            <a:r>
              <a:rPr lang="ru-RU" b="1" dirty="0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3613666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В этих корнях пишется одна, а не удвоенная согласная при присоединении к ним некоторых суффиксов, например: </a:t>
            </a:r>
            <a:r>
              <a:rPr lang="ru-RU" sz="2000" b="1" i="1" dirty="0">
                <a:solidFill>
                  <a:srgbClr val="C00000"/>
                </a:solidFill>
              </a:rPr>
              <a:t>колонка, колончатый, кристальный, пятитонка, оперетка</a:t>
            </a:r>
            <a:r>
              <a:rPr lang="ru-RU" sz="2000" b="1" dirty="0">
                <a:solidFill>
                  <a:schemeClr val="tx1"/>
                </a:solidFill>
              </a:rPr>
              <a:t>. По общему правилу при присоединении суффикса к корню, заканчивающемуся на удвоенную согласную, она сохраняется, например, </a:t>
            </a:r>
            <a:r>
              <a:rPr lang="ru-RU" sz="2000" b="1" i="1" dirty="0">
                <a:solidFill>
                  <a:srgbClr val="C00000"/>
                </a:solidFill>
              </a:rPr>
              <a:t>класс – классный, кристалл – кристаллический</a:t>
            </a:r>
            <a:r>
              <a:rPr lang="ru-RU" sz="2000" b="1" dirty="0">
                <a:solidFill>
                  <a:schemeClr val="tx1"/>
                </a:solidFill>
              </a:rPr>
              <a:t>. Слова с утратой удвоения относятся к разряду исключений.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81000" y="381000"/>
            <a:ext cx="8511480" cy="448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Segoe Print" panose="02000600000000000000" pitchFamily="2" charset="0"/>
              </a:rPr>
              <a:t>И</a:t>
            </a:r>
            <a:r>
              <a:rPr lang="ru-RU" sz="2800" b="1" u="sng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сточники работы</a:t>
            </a:r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 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1.Древнерусская притча / сост. Н. И. Прокофьева, Л. И. Алехиной, </a:t>
            </a:r>
            <a:r>
              <a:rPr lang="ru-RU" b="1" dirty="0" err="1">
                <a:solidFill>
                  <a:schemeClr val="tx1"/>
                </a:solidFill>
              </a:rPr>
              <a:t>коммент</a:t>
            </a:r>
            <a:r>
              <a:rPr lang="ru-RU" b="1" dirty="0">
                <a:solidFill>
                  <a:schemeClr val="tx1"/>
                </a:solidFill>
              </a:rPr>
              <a:t>. Л. И. Алехиной; предисл. Н. И. Прокофьева. – М.,</a:t>
            </a:r>
            <a:r>
              <a:rPr lang="ru-RU" b="1" dirty="0" smtClean="0">
                <a:solidFill>
                  <a:schemeClr val="tx1"/>
                </a:solidFill>
              </a:rPr>
              <a:t>1991г.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. Сборник заданий по истории русского языка для подготовки к олимпиадам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Пелихова</a:t>
            </a:r>
            <a:r>
              <a:rPr lang="ru-RU" b="1" dirty="0" smtClean="0">
                <a:solidFill>
                  <a:schemeClr val="tx1"/>
                </a:solidFill>
              </a:rPr>
              <a:t> Д. А.-– </a:t>
            </a:r>
            <a:r>
              <a:rPr lang="ru-RU" b="1" dirty="0">
                <a:solidFill>
                  <a:schemeClr val="tx1"/>
                </a:solidFill>
              </a:rPr>
              <a:t>М</a:t>
            </a:r>
            <a:r>
              <a:rPr lang="ru-RU" b="1" dirty="0" smtClean="0">
                <a:solidFill>
                  <a:schemeClr val="tx1"/>
                </a:solidFill>
              </a:rPr>
              <a:t>.,2009г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3.Подготовка</a:t>
            </a:r>
            <a:r>
              <a:rPr lang="ru-RU" b="1" dirty="0">
                <a:solidFill>
                  <a:schemeClr val="tx1"/>
                </a:solidFill>
              </a:rPr>
              <a:t> к олимпиаде по русскому языку. С</a:t>
            </a:r>
            <a:r>
              <a:rPr lang="ru-RU" b="1" dirty="0" smtClean="0">
                <a:solidFill>
                  <a:schemeClr val="tx1"/>
                </a:solidFill>
              </a:rPr>
              <a:t>айт </a:t>
            </a:r>
            <a:r>
              <a:rPr lang="ru-RU" b="1" dirty="0">
                <a:solidFill>
                  <a:schemeClr val="tx1"/>
                </a:solidFill>
              </a:rPr>
              <a:t>по подготовке </a:t>
            </a:r>
            <a:r>
              <a:rPr lang="ru-RU" b="1" dirty="0" smtClean="0">
                <a:solidFill>
                  <a:schemeClr val="tx1"/>
                </a:solidFill>
              </a:rPr>
              <a:t>Перовой И.Н.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https://perova.jimdo.com/</a:t>
            </a:r>
            <a:r>
              <a:rPr lang="ru-RU" b="1" dirty="0">
                <a:solidFill>
                  <a:schemeClr val="tx1"/>
                </a:solidFill>
              </a:rPr>
              <a:t>материалы-к-урокам</a:t>
            </a:r>
            <a:r>
              <a:rPr lang="ru-RU" b="1" dirty="0" smtClean="0">
                <a:solidFill>
                  <a:schemeClr val="tx1"/>
                </a:solidFill>
              </a:rPr>
              <a:t>/</a:t>
            </a: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4.Сайт </a:t>
            </a:r>
            <a:r>
              <a:rPr lang="ru-RU" b="1" dirty="0">
                <a:solidFill>
                  <a:schemeClr val="tx1"/>
                </a:solidFill>
              </a:rPr>
              <a:t>«Русский язык для всех»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Calibri" pitchFamily="32" charset="0"/>
              </a:rPr>
              <a:t>http://</a:t>
            </a:r>
            <a:r>
              <a:rPr lang="ru-RU" b="1" dirty="0" err="1">
                <a:solidFill>
                  <a:schemeClr val="tx1"/>
                </a:solidFill>
                <a:latin typeface="Calibri" pitchFamily="32" charset="0"/>
              </a:rPr>
              <a:t>руяз.рф</a:t>
            </a:r>
            <a:r>
              <a:rPr lang="ru-RU" b="1" dirty="0">
                <a:solidFill>
                  <a:schemeClr val="tx1"/>
                </a:solidFill>
                <a:latin typeface="Calibri" pitchFamily="32" charset="0"/>
              </a:rPr>
              <a:t>/</a:t>
            </a:r>
          </a:p>
        </p:txBody>
      </p:sp>
      <p:pic>
        <p:nvPicPr>
          <p:cNvPr id="4" name="Рисунок 3" descr="C:\Users\рахматуллина\Desktop\фото 7 кл\DSC0096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0778" y="4005064"/>
            <a:ext cx="3127686" cy="244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9439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81000" y="188640"/>
            <a:ext cx="8511480" cy="100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Особенности древнерусского письма</a:t>
            </a:r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98072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ыполнить задание: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Соотнесите </a:t>
            </a:r>
            <a:r>
              <a:rPr lang="ru-RU" sz="2000" b="1" dirty="0">
                <a:solidFill>
                  <a:srgbClr val="002060"/>
                </a:solidFill>
              </a:rPr>
              <a:t>слова с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титлами и без </a:t>
            </a:r>
            <a:r>
              <a:rPr lang="ru-RU" sz="2000" b="1" dirty="0" smtClean="0">
                <a:solidFill>
                  <a:srgbClr val="002060"/>
                </a:solidFill>
              </a:rPr>
              <a:t>них.  Найдите значения непонятных </a:t>
            </a:r>
            <a:r>
              <a:rPr lang="ru-RU" sz="2000" b="1" dirty="0">
                <a:solidFill>
                  <a:srgbClr val="002060"/>
                </a:solidFill>
              </a:rPr>
              <a:t>слов в толковом словаре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304" y="2132856"/>
            <a:ext cx="2419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</a:t>
            </a:r>
            <a:r>
              <a:rPr lang="ru-RU" sz="2400" b="1" dirty="0">
                <a:solidFill>
                  <a:srgbClr val="C00000"/>
                </a:solidFill>
              </a:rPr>
              <a:t>˜</a:t>
            </a:r>
            <a:r>
              <a:rPr lang="ru-RU" sz="2400" b="1" dirty="0" smtClean="0">
                <a:solidFill>
                  <a:srgbClr val="C00000"/>
                </a:solidFill>
              </a:rPr>
              <a:t>NЪ-сон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8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N</a:t>
            </a:r>
            <a:r>
              <a:rPr lang="ru-RU" sz="2400" b="1" dirty="0">
                <a:solidFill>
                  <a:srgbClr val="C00000"/>
                </a:solidFill>
              </a:rPr>
              <a:t>˜</a:t>
            </a:r>
            <a:r>
              <a:rPr lang="ru-RU" sz="2400" b="1" dirty="0" smtClean="0">
                <a:solidFill>
                  <a:srgbClr val="C00000"/>
                </a:solidFill>
              </a:rPr>
              <a:t>БО-небо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800" b="1" dirty="0">
              <a:solidFill>
                <a:srgbClr val="C000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Д</a:t>
            </a:r>
            <a:r>
              <a:rPr lang="ru-RU" sz="2400" b="1" dirty="0">
                <a:solidFill>
                  <a:srgbClr val="C00000"/>
                </a:solidFill>
              </a:rPr>
              <a:t>˜</a:t>
            </a:r>
            <a:r>
              <a:rPr lang="ru-RU" sz="2400" b="1" dirty="0" smtClean="0">
                <a:solidFill>
                  <a:srgbClr val="C00000"/>
                </a:solidFill>
              </a:rPr>
              <a:t>ХЪ-дух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8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r>
              <a:rPr lang="ru-RU" sz="2400" b="1" dirty="0">
                <a:solidFill>
                  <a:srgbClr val="C00000"/>
                </a:solidFill>
              </a:rPr>
              <a:t>˜</a:t>
            </a:r>
            <a:r>
              <a:rPr lang="ru-RU" sz="2400" b="1" dirty="0" smtClean="0">
                <a:solidFill>
                  <a:srgbClr val="C00000"/>
                </a:solidFill>
              </a:rPr>
              <a:t>ЦЬ-отец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8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АП</a:t>
            </a:r>
            <a:r>
              <a:rPr lang="ru-RU" sz="2400" b="1" dirty="0">
                <a:solidFill>
                  <a:srgbClr val="C00000"/>
                </a:solidFill>
              </a:rPr>
              <a:t>˜</a:t>
            </a:r>
            <a:r>
              <a:rPr lang="ru-RU" sz="2400" b="1" dirty="0" smtClean="0">
                <a:solidFill>
                  <a:srgbClr val="C00000"/>
                </a:solidFill>
              </a:rPr>
              <a:t>ЛЪ-апостол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800" b="1" dirty="0">
              <a:solidFill>
                <a:srgbClr val="C000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ВЛ</a:t>
            </a:r>
            <a:r>
              <a:rPr lang="ru-RU" sz="2400" b="1" dirty="0">
                <a:solidFill>
                  <a:srgbClr val="C00000"/>
                </a:solidFill>
              </a:rPr>
              <a:t>˜</a:t>
            </a:r>
            <a:r>
              <a:rPr lang="ru-RU" sz="2400" b="1" dirty="0" smtClean="0">
                <a:solidFill>
                  <a:srgbClr val="C00000"/>
                </a:solidFill>
              </a:rPr>
              <a:t>ДКА-владыка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8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Б˜ЦА-Богородица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 descr="D:\новые уроки фгос\открытые уроки ФГОС ООО\5 марта 15г ФГОС Открытый урок-проект\фото семинар 5 марта урок имя прилаг 5 кл\DSC_0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43230"/>
            <a:ext cx="5184576" cy="329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6364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:\2010-01-31\Документы\Мои рисунки\фото семинар 18.12\DSC_00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597666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svitppt.com.ua/images/45/44699/960/img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5554" r="11347" b="25005"/>
          <a:stretch/>
        </p:blipFill>
        <p:spPr bwMode="auto">
          <a:xfrm>
            <a:off x="3635896" y="2852936"/>
            <a:ext cx="1656184" cy="1207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76470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</a:t>
            </a:r>
            <a:r>
              <a:rPr lang="ru-RU" sz="6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История </a:t>
            </a:r>
            <a:r>
              <a:rPr lang="ru-RU" sz="6000" b="1" dirty="0">
                <a:solidFill>
                  <a:srgbClr val="002060"/>
                </a:solidFill>
                <a:latin typeface="Segoe Print" panose="02000600000000000000" pitchFamily="2" charset="0"/>
              </a:rPr>
              <a:t>азбуки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1007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rgbClr val="003399"/>
                </a:solidFill>
                <a:latin typeface="Segoe Print" panose="02000600000000000000" pitchFamily="2" charset="0"/>
              </a:rPr>
              <a:t>Это интересно</a:t>
            </a:r>
            <a:endParaRPr lang="ru-RU" sz="4000" b="1" dirty="0">
              <a:solidFill>
                <a:srgbClr val="003399"/>
              </a:solidFill>
              <a:latin typeface="Segoe Print" panose="02000600000000000000" pitchFamily="2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Мы </a:t>
            </a:r>
            <a:r>
              <a:rPr lang="ru-RU" sz="2000" b="1" dirty="0">
                <a:solidFill>
                  <a:schemeClr val="tx1"/>
                </a:solidFill>
              </a:rPr>
              <a:t>традиционно считаем, что до революции существовала азбука только с такими названиями букв. На самом деле до 1918 г. в России в ходу было 2 азбуки: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– </a:t>
            </a:r>
            <a:r>
              <a:rPr lang="ru-RU" sz="2400" b="1" dirty="0">
                <a:solidFill>
                  <a:schemeClr val="tx1"/>
                </a:solidFill>
              </a:rPr>
              <a:t>церковнославянская на 40 букв:</a:t>
            </a:r>
            <a:r>
              <a:rPr lang="ru-RU" sz="2000" b="1" dirty="0">
                <a:solidFill>
                  <a:schemeClr val="tx1"/>
                </a:solidFill>
              </a:rPr>
              <a:t> </a:t>
            </a:r>
            <a:r>
              <a:rPr lang="ru-RU" sz="2000" b="1" dirty="0">
                <a:solidFill>
                  <a:srgbClr val="C00000"/>
                </a:solidFill>
              </a:rPr>
              <a:t>А, Б, В, Г, Д, Е, Ж, S, З, И, I, К, Л, М, Н, О, Ѡ, П, Р, С, Т, Ѹ, Ф, Х, Ѿ, Ц, Ч, Ш, Щ, Ъ, Ы, Ь, ѣ, Ю, Я, Ѧ, Ѯ, Ѱ, Ѳ, Ѵ.</a:t>
            </a:r>
            <a:r>
              <a:rPr lang="ru-RU" sz="2000" b="1" dirty="0">
                <a:solidFill>
                  <a:schemeClr val="tx1"/>
                </a:solidFill>
              </a:rPr>
              <a:t> 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– </a:t>
            </a:r>
            <a:r>
              <a:rPr lang="ru-RU" sz="2400" b="1" dirty="0">
                <a:solidFill>
                  <a:schemeClr val="tx1"/>
                </a:solidFill>
              </a:rPr>
              <a:t>гражданская на 35 букв:</a:t>
            </a:r>
            <a:r>
              <a:rPr lang="ru-RU" sz="2000" b="1" dirty="0">
                <a:solidFill>
                  <a:schemeClr val="tx1"/>
                </a:solidFill>
              </a:rPr>
              <a:t>  </a:t>
            </a:r>
            <a:r>
              <a:rPr lang="ru-RU" sz="2400" b="1" i="1" dirty="0">
                <a:solidFill>
                  <a:srgbClr val="C00000"/>
                </a:solidFill>
              </a:rPr>
              <a:t>а, б, в, г, д, е, ж, з, и, i, к, л, м, н, о, п, р, с, т, у, ф, х, ц, ч, ш, щ, ъ, ы, ь, ѣ </a:t>
            </a:r>
            <a:r>
              <a:rPr lang="ru-RU" sz="2400" b="1" dirty="0">
                <a:solidFill>
                  <a:srgbClr val="C00000"/>
                </a:solidFill>
              </a:rPr>
              <a:t>(ѣ)</a:t>
            </a:r>
            <a:r>
              <a:rPr lang="ru-RU" sz="2400" b="1" i="1" dirty="0">
                <a:solidFill>
                  <a:srgbClr val="C00000"/>
                </a:solidFill>
              </a:rPr>
              <a:t>, э, ю, я, ѳ, ѵ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r>
              <a:rPr lang="ru-RU" sz="2000" b="1" dirty="0">
                <a:solidFill>
                  <a:schemeClr val="tx1"/>
                </a:solidFill>
              </a:rPr>
              <a:t> Гражданская азбука была создана Петром Великим в результате реформы азбуки в 1708–1712 гг. Буквы этой азбуки по образцу европейских алфавитов называются, как и сегодня: [а, бэ, вэ, гэ, дэ, ... эль, эм, эн, ...] и т. д. Только 6 букв носили название, как в </a:t>
            </a:r>
            <a:r>
              <a:rPr lang="ru-RU" sz="2000" b="1" dirty="0" smtClean="0">
                <a:solidFill>
                  <a:schemeClr val="tx1"/>
                </a:solidFill>
              </a:rPr>
              <a:t>церковнославянской </a:t>
            </a:r>
            <a:r>
              <a:rPr lang="ru-RU" sz="2000" b="1" dirty="0">
                <a:solidFill>
                  <a:schemeClr val="tx1"/>
                </a:solidFill>
              </a:rPr>
              <a:t>азбуке: ер, еры, </a:t>
            </a:r>
            <a:r>
              <a:rPr lang="ru-RU" sz="2000" b="1" dirty="0" err="1">
                <a:solidFill>
                  <a:schemeClr val="tx1"/>
                </a:solidFill>
              </a:rPr>
              <a:t>ерь</a:t>
            </a:r>
            <a:r>
              <a:rPr lang="ru-RU" sz="2000" b="1" dirty="0">
                <a:solidFill>
                  <a:schemeClr val="tx1"/>
                </a:solidFill>
              </a:rPr>
              <a:t>, ять, фита, ижица</a:t>
            </a:r>
          </a:p>
        </p:txBody>
      </p:sp>
    </p:spTree>
    <p:extLst>
      <p:ext uri="{BB962C8B-B14F-4D97-AF65-F5344CB8AC3E}">
        <p14:creationId xmlns:p14="http://schemas.microsoft.com/office/powerpoint/2010/main" val="1562744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     История </a:t>
            </a:r>
            <a:r>
              <a:rPr lang="ru-RU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азбуки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4213" y="1268760"/>
            <a:ext cx="7344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</a:rPr>
              <a:t>Как вы понимаете смысл поговорки из словаря В. И. Даля: 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Сам ни аза в глаза, а людей ижицей тычет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? 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</a:rPr>
              <a:t>Почему в ней использованы названия именно этих букв: 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аз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</a:rPr>
              <a:t> и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 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ижица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2996953"/>
            <a:ext cx="8001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Первая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буква церковнославянской азбуки (</a:t>
            </a:r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аз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) одновременно является символом начала (</a:t>
            </a:r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начинать с азов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т. е. с самого начала), а последняя буква (</a:t>
            </a:r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ижица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) символизирует уже высшую степень владения чем-либо. А потому пословицу можно интерпретировать:</a:t>
            </a:r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Сам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ничего не знает, а от других требует совершенства".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348880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u="sng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Ответ</a:t>
            </a:r>
            <a:r>
              <a:rPr lang="ru-RU" sz="3200" b="1" dirty="0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15069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001000" cy="6473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   История </a:t>
            </a:r>
            <a:r>
              <a:rPr lang="ru-RU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азбуки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98072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А. С. Пушкин однажды, угощая обедом в ресторане графа Завадского, сказал: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А ведь я богаче вас, вам приходится иногда ждать денег из деревень, а у меня доход постоянный - с тридцати шести букв русской азбуки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Какую тридцать шестую букву имел в виду А. С. Пушкин?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3438" y="3244334"/>
            <a:ext cx="213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002060"/>
                </a:solidFill>
                <a:latin typeface="Segoe Print" panose="02000600000000000000" pitchFamily="2" charset="0"/>
              </a:rPr>
              <a:t>Ответ</a:t>
            </a:r>
            <a:r>
              <a:rPr lang="ru-RU" sz="3600" b="1" dirty="0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4221088"/>
            <a:ext cx="75601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Однозначного ответа здесь нет: можно говорить и о </a:t>
            </a: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Ё, и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о Й. Но поскольку Й более частотна по сравнению </a:t>
            </a:r>
            <a:endParaRPr lang="ru-RU" sz="20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с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 Ё</a:t>
            </a: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, 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с </a:t>
            </a:r>
            <a:r>
              <a:rPr lang="ru-RU" sz="2000" b="1" dirty="0" err="1">
                <a:solidFill>
                  <a:srgbClr val="333333"/>
                </a:solidFill>
                <a:latin typeface="Arial" panose="020B0604020202020204" pitchFamily="34" charset="0"/>
              </a:rPr>
              <a:t>бóльшей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 долей уверенности можно утверждать</a:t>
            </a: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</a:p>
          <a:p>
            <a:endParaRPr lang="ru-RU" sz="20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</a:rPr>
              <a:t>что под 36-ой буквой А. Пушкин подразумевал Й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45124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051720" y="3501008"/>
            <a:ext cx="6406480" cy="2442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13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4800" b="1" dirty="0">
              <a:solidFill>
                <a:srgbClr val="FF0000"/>
              </a:solidFill>
              <a:latin typeface="Tahoma" pitchFamily="32" charset="0"/>
            </a:endParaRPr>
          </a:p>
        </p:txBody>
      </p:sp>
      <p:pic>
        <p:nvPicPr>
          <p:cNvPr id="3074" name="Picture 2" descr="садик 1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86194"/>
            <a:ext cx="5832648" cy="3979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За знакомой строкой           (этимология слов)</a:t>
            </a:r>
            <a:endParaRPr lang="ru-RU" sz="5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MS Gothic"/>
      </a:majorFont>
      <a:minorFont>
        <a:latin typeface="Tahoma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MS Gothic"/>
      </a:majorFont>
      <a:minorFont>
        <a:latin typeface="Tahoma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1287</Words>
  <Application>Microsoft Office PowerPoint</Application>
  <PresentationFormat>Экран (4:3)</PresentationFormat>
  <Paragraphs>205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MS Gothic</vt:lpstr>
      <vt:lpstr>Arial</vt:lpstr>
      <vt:lpstr>Arial Unicode MS</vt:lpstr>
      <vt:lpstr>Calibri</vt:lpstr>
      <vt:lpstr>Comic Sans MS</vt:lpstr>
      <vt:lpstr>Segoe Print</vt:lpstr>
      <vt:lpstr>Segoe Script</vt:lpstr>
      <vt:lpstr>Segoe UI Semibold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77</cp:revision>
  <cp:lastPrinted>1601-01-01T00:00:00Z</cp:lastPrinted>
  <dcterms:created xsi:type="dcterms:W3CDTF">2010-03-06T22:34:56Z</dcterms:created>
  <dcterms:modified xsi:type="dcterms:W3CDTF">2018-08-27T12:16:17Z</dcterms:modified>
</cp:coreProperties>
</file>