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32" r:id="rId4"/>
  </p:sldMasterIdLst>
  <p:sldIdLst>
    <p:sldId id="270" r:id="rId5"/>
    <p:sldId id="273" r:id="rId6"/>
    <p:sldId id="276" r:id="rId7"/>
    <p:sldId id="268" r:id="rId8"/>
    <p:sldId id="279" r:id="rId9"/>
    <p:sldId id="277" r:id="rId10"/>
    <p:sldId id="280" r:id="rId11"/>
    <p:sldId id="269" r:id="rId12"/>
    <p:sldId id="278" r:id="rId13"/>
    <p:sldId id="281" r:id="rId14"/>
    <p:sldId id="282" r:id="rId15"/>
    <p:sldId id="283" r:id="rId16"/>
    <p:sldId id="284" r:id="rId17"/>
    <p:sldId id="285" r:id="rId18"/>
    <p:sldId id="28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709" y="-26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52" y="80637"/>
            <a:ext cx="9036496" cy="677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5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1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52" y="80635"/>
            <a:ext cx="9036496" cy="677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32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25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98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860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0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19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28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4547" y="177652"/>
            <a:ext cx="3462337" cy="228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0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2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88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10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51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1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898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52" y="80632"/>
            <a:ext cx="9036496" cy="677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780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96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56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860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92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17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20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4547" y="177652"/>
            <a:ext cx="3462337" cy="228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47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60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725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19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05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8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52" y="80629"/>
            <a:ext cx="9036496" cy="677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12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50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97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860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20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8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2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860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30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4547" y="177651"/>
            <a:ext cx="3462337" cy="228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51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86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70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03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5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956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4547" y="177652"/>
            <a:ext cx="3462337" cy="228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83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6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21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4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915"/>
            <a:ext cx="9144000" cy="686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5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915"/>
            <a:ext cx="9144000" cy="686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4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915"/>
            <a:ext cx="9144000" cy="686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6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917"/>
            <a:ext cx="9144000" cy="686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0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1.wdp"/><Relationship Id="rId7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ru.wikipedia.org/wiki/%D0%A7%D1%83%D0%B9%D0%BA%D0%BE%D0%B2,_%D0%92%D0%B0%D1%81%D0%B8%D0%BB%D0%B8%D0%B9_%D0%98%D0%B2%D0%B0%D0%BD%D0%BE%D0%B2%D0%B8%D1%87" TargetMode="External"/><Relationship Id="rId5" Type="http://schemas.openxmlformats.org/officeDocument/2006/relationships/hyperlink" Target="https://ru.wikipedia.org/wiki/%D0%A1%D1%82%D0%B0%D0%BB%D0%B8%D0%BD,_%D0%98%D0%BE%D1%81%D0%B8%D1%84_%D0%92%D0%B8%D1%81%D1%81%D0%B0%D1%80%D0%B8%D0%BE%D0%BD%D0%BE%D0%B2%D0%B8%D1%87" TargetMode="External"/><Relationship Id="rId4" Type="http://schemas.openxmlformats.org/officeDocument/2006/relationships/hyperlink" Target="https://ru.wikipedia.org/wiki/%D0%A1%D1%82%D0%B0%D0%BB%D0%B8%D0%BD,_%D0%92%D0%B0%D1%81%D0%B8%D0%BB%D0%B8%D0%B9_%D0%98%D0%BE%D1%81%D0%B8%D1%84%D0%BE%D0%B2%D0%B8%D1%87" TargetMode="External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&#1056;&#1086;&#1076;&#1086;&#1074;&#1086;&#1076;" TargetMode="External"/><Relationship Id="rId7" Type="http://schemas.openxmlformats.org/officeDocument/2006/relationships/hyperlink" Target="https://zen.yandex.ru/media/stratilat/marshal-sssr-timoshenko-vzlet-i-opala-5d67575186c4a900ac1d883f" TargetMode="External"/><Relationship Id="rId2" Type="http://schemas.openxmlformats.org/officeDocument/2006/relationships/hyperlink" Target="https://ru.wikipedia.org/wiki/&#1058;&#1080;&#1084;&#1086;&#1096;&#1077;&#1085;&#1082;&#1086;,_&#1057;&#1077;&#1084;&#1105;&#1085;_&#1050;&#1086;&#1085;&#1089;&#1090;&#1072;&#1085;&#1090;&#1080;&#1085;&#1086;&#1074;&#1080;&#1095;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stoletie.ru/ww2/opalnyj_marshal_433.htm" TargetMode="External"/><Relationship Id="rId5" Type="http://schemas.openxmlformats.org/officeDocument/2006/relationships/hyperlink" Target="https://stuki-druki.com/authors/Timoshenko-Semen-marshal.php" TargetMode="External"/><Relationship Id="rId4" Type="http://schemas.openxmlformats.org/officeDocument/2006/relationships/hyperlink" Target="https://ru.wikipedia.org/wiki/&#1076;&#1086;&#1082;&#1091;&#1084;&#1077;&#1085;&#1090;&#1072;&#1083;&#1100;&#1085;&#1099;&#1077;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jpe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avatars.mds.yandex.net/get-zen_doc/1583391/pub_5decc25ba3f6e400b231bf58_5decc65992414d00afe5242b/scale_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2" y="191778"/>
            <a:ext cx="2246300" cy="3165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033302"/>
            <a:ext cx="7772400" cy="172925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10000">
                      <a:srgbClr val="FF0000"/>
                    </a:gs>
                    <a:gs pos="51000">
                      <a:srgbClr val="FF0000"/>
                    </a:gs>
                    <a:gs pos="87000">
                      <a:schemeClr val="tx1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Великая Победа</a:t>
            </a:r>
            <a:br>
              <a:rPr lang="ru-RU" sz="6000" b="1" spc="50" dirty="0" smtClean="0">
                <a:ln w="11430"/>
                <a:gradFill>
                  <a:gsLst>
                    <a:gs pos="10000">
                      <a:srgbClr val="FF0000"/>
                    </a:gs>
                    <a:gs pos="51000">
                      <a:srgbClr val="FF0000"/>
                    </a:gs>
                    <a:gs pos="87000">
                      <a:schemeClr val="tx1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700" b="1" spc="50" dirty="0" smtClean="0">
                <a:ln w="11430"/>
                <a:gradFill>
                  <a:gsLst>
                    <a:gs pos="10000">
                      <a:srgbClr val="FF0000"/>
                    </a:gs>
                    <a:gs pos="51000">
                      <a:srgbClr val="FF0000"/>
                    </a:gs>
                    <a:gs pos="87000">
                      <a:schemeClr val="tx1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6700" b="1" spc="50" dirty="0">
              <a:ln w="11430"/>
              <a:gradFill>
                <a:gsLst>
                  <a:gs pos="10000">
                    <a:srgbClr val="FF0000"/>
                  </a:gs>
                  <a:gs pos="51000">
                    <a:srgbClr val="FF0000"/>
                  </a:gs>
                  <a:gs pos="87000">
                    <a:schemeClr val="tx1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32655" y="2898338"/>
            <a:ext cx="7304856" cy="1752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4000" b="1" spc="50" dirty="0" smtClean="0">
                <a:ln w="11430"/>
                <a:gradFill>
                  <a:gsLst>
                    <a:gs pos="10000">
                      <a:srgbClr val="FF0000"/>
                    </a:gs>
                    <a:gs pos="51000">
                      <a:srgbClr val="FF0000"/>
                    </a:gs>
                    <a:gs pos="87000">
                      <a:schemeClr val="tx1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Маршал Советского Союза </a:t>
            </a:r>
          </a:p>
          <a:p>
            <a:pPr>
              <a:spcBef>
                <a:spcPts val="0"/>
              </a:spcBef>
            </a:pPr>
            <a:r>
              <a:rPr lang="ru-RU" sz="5400" b="1" spc="50" dirty="0" smtClean="0">
                <a:ln w="11430"/>
                <a:gradFill>
                  <a:gsLst>
                    <a:gs pos="10000">
                      <a:srgbClr val="FF0000"/>
                    </a:gs>
                    <a:gs pos="51000">
                      <a:srgbClr val="FF0000"/>
                    </a:gs>
                    <a:gs pos="87000">
                      <a:schemeClr val="tx1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ru-RU" sz="5400" b="1" spc="50" dirty="0" smtClean="0">
                <a:ln w="11430"/>
                <a:gradFill>
                  <a:gsLst>
                    <a:gs pos="10000">
                      <a:srgbClr val="FF0000"/>
                    </a:gs>
                    <a:gs pos="51000">
                      <a:srgbClr val="FF0000"/>
                    </a:gs>
                    <a:gs pos="87000">
                      <a:schemeClr val="tx1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К. Тимошенко</a:t>
            </a:r>
            <a:endParaRPr lang="ru-RU" sz="5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5740"/>
            <a:ext cx="2915004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img1.liveinternet.ru/images/attach/c/2/74/105/74105729_Kartinka_16_iz_8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6"/>
          <a:stretch/>
        </p:blipFill>
        <p:spPr bwMode="auto">
          <a:xfrm>
            <a:off x="7016556" y="260648"/>
            <a:ext cx="2016224" cy="2442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rv.ru/photos/2010-11/f31-c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139647"/>
            <a:ext cx="2445331" cy="1451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telegrafua.com/photos/bank_15640_749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99" y="5139646"/>
            <a:ext cx="2238673" cy="1451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bookz.ru/authors/valentin-runov/bitva-za_025/i_00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707" y="2562723"/>
            <a:ext cx="1258507" cy="2810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s://pbs.twimg.com/media/DWTghC9WAAAHw-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0648"/>
            <a:ext cx="1476864" cy="2043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https://i.pinimg.com/originals/69/9e/07/699e07354a4962d4ae6acee08b37544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00576"/>
            <a:ext cx="1368152" cy="1920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sun9-20.userapi.com/c624222/u168152301/video/x_8a2c273f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r="13076"/>
          <a:stretch/>
        </p:blipFill>
        <p:spPr bwMode="auto">
          <a:xfrm>
            <a:off x="145356" y="4897215"/>
            <a:ext cx="2321089" cy="1693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8666" y="5589241"/>
            <a:ext cx="4122834" cy="7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4205682"/>
            <a:ext cx="65892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Выполнили: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Наумова </a:t>
            </a:r>
            <a:r>
              <a:rPr lang="ru-RU" sz="1200" b="1" dirty="0"/>
              <a:t>Мария, 8 </a:t>
            </a:r>
            <a:r>
              <a:rPr lang="ru-RU" sz="1200" b="1" dirty="0" smtClean="0"/>
              <a:t>класс, Майорова </a:t>
            </a:r>
            <a:r>
              <a:rPr lang="ru-RU" sz="1200" b="1" dirty="0"/>
              <a:t>Анастасия, Ахмедова Алина, Гуляева Ольга, 7 класс</a:t>
            </a:r>
            <a:endParaRPr lang="ru-RU" sz="1200" dirty="0"/>
          </a:p>
          <a:p>
            <a:pPr algn="ctr"/>
            <a:r>
              <a:rPr lang="ru-RU" sz="1200" b="1" dirty="0"/>
              <a:t>МБОУ «</a:t>
            </a:r>
            <a:r>
              <a:rPr lang="ru-RU" sz="1200" b="1" dirty="0" err="1"/>
              <a:t>Мелеховская</a:t>
            </a:r>
            <a:r>
              <a:rPr lang="ru-RU" sz="1200" b="1" dirty="0"/>
              <a:t> ООШ №2 имени </a:t>
            </a:r>
            <a:r>
              <a:rPr lang="ru-RU" sz="1200" b="1" dirty="0" err="1"/>
              <a:t>С.Г.Симонова</a:t>
            </a:r>
            <a:r>
              <a:rPr lang="ru-RU" sz="1200" b="1" dirty="0"/>
              <a:t>»</a:t>
            </a:r>
            <a:endParaRPr lang="ru-RU" sz="1200" dirty="0"/>
          </a:p>
          <a:p>
            <a:pPr algn="ctr"/>
            <a:r>
              <a:rPr lang="ru-RU" sz="1200" b="1" dirty="0"/>
              <a:t>Руководитель: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заместитель </a:t>
            </a:r>
            <a:r>
              <a:rPr lang="ru-RU" sz="1200" b="1" dirty="0"/>
              <a:t>директора по воспитательной работе </a:t>
            </a:r>
            <a:r>
              <a:rPr lang="ru-RU" sz="1200" b="1" dirty="0" err="1"/>
              <a:t>Саженюк</a:t>
            </a:r>
            <a:r>
              <a:rPr lang="ru-RU" sz="1200" b="1" dirty="0"/>
              <a:t> Е.А.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7080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КИНОВОПЛОЩЕНИЯ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9712" y="836712"/>
            <a:ext cx="5472608" cy="63976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«Первая конная» – 1941 г.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23528" y="2204864"/>
            <a:ext cx="8568952" cy="1080120"/>
          </a:xfrm>
        </p:spPr>
        <p:txBody>
          <a:bodyPr>
            <a:normAutofit lnSpcReduction="10000"/>
          </a:bodyPr>
          <a:lstStyle/>
          <a:p>
            <a:pPr lvl="0" algn="just">
              <a:buClr>
                <a:srgbClr val="F0A22E"/>
              </a:buClr>
              <a:buSzPct val="70000"/>
            </a:pPr>
            <a:r>
              <a:rPr lang="ru-RU" sz="1600" b="0" dirty="0">
                <a:latin typeface="Franklin Gothic Book"/>
              </a:rPr>
              <a:t>Историко-революционный фильм, действие которого происходит в 1920 году фронте. </a:t>
            </a:r>
            <a:endParaRPr lang="ru-RU" sz="1600" b="0" dirty="0" smtClean="0">
              <a:latin typeface="Franklin Gothic Book"/>
            </a:endParaRPr>
          </a:p>
          <a:p>
            <a:pPr lvl="0" algn="just">
              <a:buClr>
                <a:srgbClr val="F0A22E"/>
              </a:buClr>
              <a:buSzPct val="70000"/>
            </a:pPr>
            <a:r>
              <a:rPr lang="ru-RU" sz="1600" b="0" dirty="0" smtClean="0">
                <a:latin typeface="Franklin Gothic Book"/>
              </a:rPr>
              <a:t>Фильм </a:t>
            </a:r>
            <a:r>
              <a:rPr lang="ru-RU" sz="1600" b="0" dirty="0">
                <a:latin typeface="Franklin Gothic Book"/>
              </a:rPr>
              <a:t>воссоздаёт становление и боевой путь легендарного соединения — 1-й Конной армии красных. По идеологическим причинам картина не вышла на экраны страны (</a:t>
            </a:r>
            <a:r>
              <a:rPr lang="ru-RU" sz="1600" b="0" dirty="0" smtClean="0">
                <a:latin typeface="Franklin Gothic Book"/>
              </a:rPr>
              <a:t>отрицательно </a:t>
            </a:r>
            <a:r>
              <a:rPr lang="ru-RU" sz="1600" b="0" dirty="0">
                <a:latin typeface="Franklin Gothic Book"/>
              </a:rPr>
              <a:t>оценили фильм полководцы К. Е. Ворошилов, С. М. Будённый, С К. </a:t>
            </a:r>
            <a:r>
              <a:rPr lang="ru-RU" sz="1600" b="0" dirty="0" smtClean="0">
                <a:latin typeface="Franklin Gothic Book"/>
              </a:rPr>
              <a:t>Тимошенко).</a:t>
            </a:r>
            <a:endParaRPr lang="ru-RU" sz="1600" b="0" dirty="0">
              <a:latin typeface="Franklin Gothic Book"/>
            </a:endParaRPr>
          </a:p>
          <a:p>
            <a:pPr lvl="0">
              <a:buClr>
                <a:srgbClr val="F0A22E"/>
              </a:buClr>
              <a:buSzPct val="70000"/>
            </a:pPr>
            <a:endParaRPr lang="ru-RU" sz="1600" b="0" dirty="0">
              <a:solidFill>
                <a:srgbClr val="4E3B30"/>
              </a:solidFill>
              <a:latin typeface="Franklin Gothic Book"/>
            </a:endParaRPr>
          </a:p>
          <a:p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24944"/>
            <a:ext cx="2232741" cy="276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857" y="2852936"/>
            <a:ext cx="257288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88421" y="6021288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Актер </a:t>
            </a:r>
            <a:r>
              <a:rPr lang="ru-RU" dirty="0"/>
              <a:t>- </a:t>
            </a:r>
            <a:r>
              <a:rPr lang="ru-RU" dirty="0" err="1"/>
              <a:t>В.Кабатченко</a:t>
            </a:r>
            <a:r>
              <a:rPr lang="ru-RU" dirty="0"/>
              <a:t>                               </a:t>
            </a:r>
            <a:r>
              <a:rPr lang="ru-RU" dirty="0" smtClean="0"/>
              <a:t>             </a:t>
            </a:r>
            <a:r>
              <a:rPr lang="ru-RU" b="1" dirty="0">
                <a:solidFill>
                  <a:srgbClr val="FF0000"/>
                </a:solidFill>
              </a:rPr>
              <a:t>Тимошенко С.К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44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8507288" cy="97812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0" dirty="0"/>
              <a:t>Киноэпопея посвящена мужеству и стойкости, проявленным советскими людьми в тяжёлые дни обороны и блокады Ленинграда в 1941—1942 годах. Сюжет ленты повествует историю того, как Ставкой Верховного Главнокомандования была организована оборона города.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20888"/>
            <a:ext cx="2539816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20888"/>
            <a:ext cx="2551997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47664" y="5517231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Актер – </a:t>
            </a:r>
            <a:r>
              <a:rPr lang="ru-RU" dirty="0" err="1"/>
              <a:t>В.Минин</a:t>
            </a:r>
            <a:r>
              <a:rPr lang="ru-RU" dirty="0"/>
              <a:t>                                            </a:t>
            </a:r>
            <a:r>
              <a:rPr lang="ru-RU" dirty="0" smtClean="0"/>
              <a:t>     </a:t>
            </a:r>
            <a:r>
              <a:rPr lang="ru-RU" b="1" dirty="0">
                <a:solidFill>
                  <a:srgbClr val="FF0000"/>
                </a:solidFill>
              </a:rPr>
              <a:t>Тимошенко С.К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260648"/>
            <a:ext cx="5801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«Блокада» -1974 г.</a:t>
            </a:r>
          </a:p>
        </p:txBody>
      </p:sp>
    </p:spTree>
    <p:extLst>
      <p:ext uri="{BB962C8B-B14F-4D97-AF65-F5344CB8AC3E}">
        <p14:creationId xmlns:p14="http://schemas.microsoft.com/office/powerpoint/2010/main" val="88596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686292"/>
            <a:ext cx="8567254" cy="174270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600" b="0" dirty="0"/>
              <a:t>Киноэпопеи с хроникальной точностью воспроизводят крупные сражения Великой Отечественной войны — первое героическое сопротивление Красной армии в Брестской крепости, первое крупное поражение Гитлера — разгром немецких войск под Москвой и яростное кровопролитное сражение под Сталинградом. </a:t>
            </a:r>
            <a:endParaRPr lang="ru-RU" sz="2600" b="0" dirty="0" smtClean="0"/>
          </a:p>
          <a:p>
            <a:pPr algn="just"/>
            <a:r>
              <a:rPr lang="ru-RU" sz="2600" b="0" dirty="0" smtClean="0"/>
              <a:t>В </a:t>
            </a:r>
            <a:r>
              <a:rPr lang="ru-RU" sz="2600" b="0" dirty="0"/>
              <a:t>фильмах нет вымышленных персонажей. </a:t>
            </a:r>
            <a:endParaRPr lang="ru-RU" sz="2600" b="0" dirty="0" smtClean="0"/>
          </a:p>
          <a:p>
            <a:pPr algn="just"/>
            <a:r>
              <a:rPr lang="ru-RU" sz="2600" b="0" dirty="0" smtClean="0"/>
              <a:t>Только </a:t>
            </a:r>
            <a:r>
              <a:rPr lang="ru-RU" sz="2600" b="0" dirty="0"/>
              <a:t>реальные люди с конкретными биографиями.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16632"/>
            <a:ext cx="80656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«Битва за Москву» – 1985 г.</a:t>
            </a:r>
            <a:b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«Сталинград» - 1989 г.</a:t>
            </a:r>
            <a:b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«Война на западном направлении» - 1990 г.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84984"/>
            <a:ext cx="1964651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12976"/>
            <a:ext cx="1990684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95991" y="6055335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Актер – </a:t>
            </a:r>
            <a:r>
              <a:rPr lang="ru-RU" dirty="0" err="1"/>
              <a:t>В.Розстальный</a:t>
            </a:r>
            <a:r>
              <a:rPr lang="ru-RU" dirty="0"/>
              <a:t>                              </a:t>
            </a:r>
            <a:r>
              <a:rPr lang="ru-RU" dirty="0" smtClean="0"/>
              <a:t>              </a:t>
            </a:r>
            <a:r>
              <a:rPr lang="ru-RU" b="1" dirty="0">
                <a:solidFill>
                  <a:srgbClr val="FF0000"/>
                </a:solidFill>
              </a:rPr>
              <a:t>Тимошенко С.К.</a:t>
            </a:r>
          </a:p>
        </p:txBody>
      </p:sp>
    </p:spTree>
    <p:extLst>
      <p:ext uri="{BB962C8B-B14F-4D97-AF65-F5344CB8AC3E}">
        <p14:creationId xmlns:p14="http://schemas.microsoft.com/office/powerpoint/2010/main" val="1981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729" y="3300138"/>
            <a:ext cx="8543527" cy="4248472"/>
          </a:xfrm>
        </p:spPr>
        <p:txBody>
          <a:bodyPr>
            <a:normAutofit fontScale="90000"/>
          </a:bodyPr>
          <a:lstStyle/>
          <a:p>
            <a:pPr lvl="0" algn="l">
              <a:spcBef>
                <a:spcPct val="20000"/>
              </a:spcBef>
            </a:pPr>
            <a:r>
              <a:rPr lang="ru-RU" sz="14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                                                               </a:t>
            </a:r>
            <a: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почтовая марка          </a:t>
            </a:r>
            <a:r>
              <a:rPr lang="ru-RU" sz="14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Мемориальная </a:t>
            </a:r>
            <a: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доска</a:t>
            </a:r>
            <a:b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4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                                                              </a:t>
            </a:r>
            <a: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Киргизии, 2005 г.  </a:t>
            </a:r>
            <a:r>
              <a:rPr lang="ru-RU" sz="14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      на  </a:t>
            </a:r>
            <a: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здании штаба</a:t>
            </a:r>
            <a:b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4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                                               </a:t>
            </a:r>
            <a:r>
              <a:rPr lang="ru-RU" sz="1400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                                                       </a:t>
            </a:r>
            <a:r>
              <a:rPr lang="ru-RU" sz="14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Белорусского ВО</a:t>
            </a:r>
            <a:br>
              <a:rPr lang="ru-RU" sz="14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4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    Бюст </a:t>
            </a:r>
            <a:r>
              <a:rPr lang="ru-RU" sz="1400" b="1" dirty="0" err="1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С.К.Тимошенко</a:t>
            </a:r>
            <a: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</a:t>
            </a:r>
            <a:b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  </a:t>
            </a:r>
            <a:r>
              <a:rPr lang="ru-RU" sz="14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в </a:t>
            </a:r>
            <a:r>
              <a:rPr lang="ru-RU" sz="1400" b="1" dirty="0" err="1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с.Фурмановка</a:t>
            </a:r>
            <a: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</a:t>
            </a:r>
            <a:b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 </a:t>
            </a:r>
            <a:r>
              <a:rPr lang="ru-RU" sz="14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Одесской </a:t>
            </a:r>
            <a: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области                 </a:t>
            </a:r>
            <a:r>
              <a:rPr lang="ru-RU" sz="14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4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4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4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4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                                                    </a:t>
            </a:r>
            <a: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БПК «Маршал </a:t>
            </a:r>
            <a:r>
              <a:rPr lang="ru-RU" sz="1600" b="1" dirty="0" err="1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С.К.Тимошенко</a:t>
            </a:r>
            <a: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», 1984 г. </a:t>
            </a:r>
            <a: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</a:t>
            </a:r>
            <a:b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</a:t>
            </a:r>
            <a: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                                                                     Улицы </a:t>
            </a:r>
            <a: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в Санкт-Петербурге,             </a:t>
            </a:r>
            <a:b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                                                               </a:t>
            </a:r>
            <a: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 Воронеже </a:t>
            </a:r>
            <a: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, Киеве, Измаиле</a:t>
            </a:r>
            <a: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,</a:t>
            </a:r>
            <a:b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</a:t>
            </a:r>
            <a: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                                                                     Минске, Ростове-на-Дону </a:t>
            </a:r>
            <a: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600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6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60932" y="188640"/>
            <a:ext cx="2808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0" y="349141"/>
            <a:ext cx="2232248" cy="2980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154" y="269704"/>
            <a:ext cx="2217083" cy="3138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8" b="28543"/>
          <a:stretch/>
        </p:blipFill>
        <p:spPr bwMode="auto">
          <a:xfrm>
            <a:off x="159002" y="4747680"/>
            <a:ext cx="3176883" cy="1756172"/>
          </a:xfrm>
          <a:prstGeom prst="roundRect">
            <a:avLst>
              <a:gd name="adj" fmla="val 3369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1" t="21089" r="32905" b="27369"/>
          <a:stretch/>
        </p:blipFill>
        <p:spPr bwMode="auto">
          <a:xfrm>
            <a:off x="5076433" y="1148881"/>
            <a:ext cx="1199849" cy="152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493" y="1148881"/>
            <a:ext cx="1524000" cy="150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t="13651" r="12682" b="13591"/>
          <a:stretch/>
        </p:blipFill>
        <p:spPr bwMode="auto">
          <a:xfrm>
            <a:off x="6372200" y="4863377"/>
            <a:ext cx="2060699" cy="1524778"/>
          </a:xfrm>
          <a:prstGeom prst="rect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0" b="19863"/>
          <a:stretch/>
        </p:blipFill>
        <p:spPr bwMode="auto">
          <a:xfrm>
            <a:off x="2994493" y="3408628"/>
            <a:ext cx="2681864" cy="1252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13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5896" y="137401"/>
            <a:ext cx="2108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Семья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C:\Users\001\Desktop\Тимошенко С.К\ddb8dbddcf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6760">
            <a:off x="6841690" y="463665"/>
            <a:ext cx="2158632" cy="3056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0759" y="3284984"/>
            <a:ext cx="88924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Первая жена — Екатерина Святославовна </a:t>
            </a:r>
            <a:r>
              <a:rPr lang="ru-RU" sz="2000" dirty="0" smtClean="0"/>
              <a:t>Леонова:</a:t>
            </a:r>
          </a:p>
          <a:p>
            <a:pPr lvl="1"/>
            <a:r>
              <a:rPr lang="ru-RU" sz="2000" dirty="0" smtClean="0"/>
              <a:t>Дочь</a:t>
            </a:r>
            <a:r>
              <a:rPr lang="ru-RU" sz="2000" dirty="0"/>
              <a:t> — </a:t>
            </a:r>
            <a:r>
              <a:rPr lang="ru-RU" sz="2000" dirty="0" smtClean="0"/>
              <a:t>Екатерина, </a:t>
            </a:r>
            <a:r>
              <a:rPr lang="ru-RU" sz="2000" dirty="0"/>
              <a:t>жена </a:t>
            </a:r>
            <a:r>
              <a:rPr lang="ru-RU" sz="2000" dirty="0">
                <a:hlinkClick r:id="rId4" tooltip="Сталин, Василий Иосифович"/>
              </a:rPr>
              <a:t>Василия Иосифовича </a:t>
            </a:r>
            <a:r>
              <a:rPr lang="ru-RU" sz="2000" dirty="0" smtClean="0">
                <a:hlinkClick r:id="rId4" tooltip="Сталин, Василий Иосифович"/>
              </a:rPr>
              <a:t>Сталина</a:t>
            </a:r>
            <a:r>
              <a:rPr lang="ru-RU" sz="2000" dirty="0" smtClean="0"/>
              <a:t>, сына</a:t>
            </a:r>
            <a:r>
              <a:rPr lang="ru-RU" sz="2000" dirty="0"/>
              <a:t> </a:t>
            </a:r>
            <a:r>
              <a:rPr lang="ru-RU" sz="2000" dirty="0" err="1" smtClean="0">
                <a:hlinkClick r:id="rId5" tooltip="Сталин, Иосиф Виссарионович"/>
              </a:rPr>
              <a:t>И.В.Сталина</a:t>
            </a:r>
            <a:endParaRPr lang="ru-RU" sz="2000" dirty="0" smtClean="0"/>
          </a:p>
          <a:p>
            <a:pPr lvl="1"/>
            <a:r>
              <a:rPr lang="ru-RU" sz="2000" dirty="0" smtClean="0"/>
              <a:t>Внуки</a:t>
            </a:r>
            <a:r>
              <a:rPr lang="ru-RU" sz="2000" dirty="0"/>
              <a:t> — Светлана </a:t>
            </a:r>
            <a:r>
              <a:rPr lang="ru-RU" sz="2000" dirty="0" smtClean="0"/>
              <a:t>и Василий.</a:t>
            </a:r>
          </a:p>
          <a:p>
            <a:pPr lvl="1"/>
            <a:endParaRPr lang="ru-RU" sz="2000" dirty="0"/>
          </a:p>
          <a:p>
            <a:pPr algn="ctr"/>
            <a:r>
              <a:rPr lang="ru-RU" sz="2000" dirty="0"/>
              <a:t>Вторая жена </a:t>
            </a:r>
            <a:r>
              <a:rPr lang="ru-RU" sz="2000" dirty="0" smtClean="0"/>
              <a:t>— </a:t>
            </a:r>
            <a:r>
              <a:rPr lang="ru-RU" sz="2000" dirty="0"/>
              <a:t>Анастасия Михайловна Тимошенко (Жуковская</a:t>
            </a:r>
            <a:r>
              <a:rPr lang="ru-RU" sz="2000" dirty="0" smtClean="0"/>
              <a:t>), </a:t>
            </a:r>
          </a:p>
          <a:p>
            <a:pPr algn="ctr"/>
            <a:r>
              <a:rPr lang="ru-RU" sz="2000" dirty="0" smtClean="0"/>
              <a:t>учительница </a:t>
            </a:r>
            <a:r>
              <a:rPr lang="ru-RU" sz="2000" dirty="0"/>
              <a:t>из </a:t>
            </a:r>
            <a:r>
              <a:rPr lang="ru-RU" sz="2000" dirty="0" smtClean="0"/>
              <a:t>Минска:</a:t>
            </a:r>
            <a:endParaRPr lang="ru-RU" sz="2000" dirty="0"/>
          </a:p>
          <a:p>
            <a:pPr lvl="1"/>
            <a:r>
              <a:rPr lang="ru-RU" sz="2000" dirty="0"/>
              <a:t>Дочь — </a:t>
            </a:r>
            <a:r>
              <a:rPr lang="ru-RU" sz="2000" dirty="0" smtClean="0"/>
              <a:t>Ольга.</a:t>
            </a:r>
            <a:endParaRPr lang="ru-RU" sz="2000" dirty="0"/>
          </a:p>
          <a:p>
            <a:pPr lvl="1"/>
            <a:r>
              <a:rPr lang="ru-RU" sz="2000" dirty="0"/>
              <a:t>Сын — </a:t>
            </a:r>
            <a:r>
              <a:rPr lang="ru-RU" sz="2000" dirty="0" smtClean="0"/>
              <a:t>Константин, </a:t>
            </a:r>
            <a:r>
              <a:rPr lang="ru-RU" sz="2000" dirty="0"/>
              <a:t>был женат на Нелли (Нинель) Васильевне Чуйковой, </a:t>
            </a:r>
            <a:r>
              <a:rPr lang="ru-RU" sz="2000" dirty="0" smtClean="0"/>
              <a:t>  </a:t>
            </a:r>
          </a:p>
          <a:p>
            <a:pPr lvl="1"/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                                     дочери </a:t>
            </a:r>
            <a:r>
              <a:rPr lang="ru-RU" sz="2000" dirty="0"/>
              <a:t>маршала </a:t>
            </a:r>
            <a:r>
              <a:rPr lang="ru-RU" sz="2000" dirty="0">
                <a:hlinkClick r:id="rId6" tooltip="Чуйков, Василий Иванович"/>
              </a:rPr>
              <a:t>Чуйкова</a:t>
            </a:r>
            <a:r>
              <a:rPr lang="ru-RU" sz="2000" dirty="0" smtClean="0"/>
              <a:t>)</a:t>
            </a:r>
          </a:p>
          <a:p>
            <a:pPr lvl="1"/>
            <a:r>
              <a:rPr lang="ru-RU" sz="2000" dirty="0" smtClean="0"/>
              <a:t>Внуки</a:t>
            </a:r>
            <a:r>
              <a:rPr lang="ru-RU" sz="2000" dirty="0"/>
              <a:t> — Семён </a:t>
            </a:r>
            <a:r>
              <a:rPr lang="ru-RU" sz="2000" dirty="0" smtClean="0"/>
              <a:t>и Василий.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4561">
            <a:off x="-17173" y="414925"/>
            <a:ext cx="3505588" cy="2622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3384">
            <a:off x="4556599" y="897392"/>
            <a:ext cx="2531300" cy="1898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509">
            <a:off x="2736677" y="1833271"/>
            <a:ext cx="2207105" cy="1511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32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Интернет -источники: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8075240" cy="3951288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https://ru.wikipedia.org/wiki/</a:t>
            </a:r>
            <a:r>
              <a:rPr lang="ru-RU" dirty="0">
                <a:hlinkClick r:id="rId2"/>
              </a:rPr>
              <a:t>Тимошенко,_</a:t>
            </a:r>
            <a:r>
              <a:rPr lang="ru-RU" dirty="0" err="1" smtClean="0">
                <a:hlinkClick r:id="rId2"/>
              </a:rPr>
              <a:t>Семён_Константинович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https://ru.wikipedia.org/wiki/</a:t>
            </a:r>
            <a:r>
              <a:rPr lang="ru-RU" dirty="0" err="1" smtClean="0">
                <a:hlinkClick r:id="rId3"/>
              </a:rPr>
              <a:t>Родовод</a:t>
            </a:r>
            <a:endParaRPr lang="ru-RU" dirty="0" smtClean="0"/>
          </a:p>
          <a:p>
            <a:r>
              <a:rPr lang="ru-RU" dirty="0"/>
              <a:t> Сайт «Герои страны</a:t>
            </a:r>
            <a:r>
              <a:rPr lang="ru-RU" dirty="0" smtClean="0"/>
              <a:t>».</a:t>
            </a:r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ru.wikipedia.org/wiki/</a:t>
            </a:r>
            <a:r>
              <a:rPr lang="ru-RU" dirty="0" smtClean="0">
                <a:hlinkClick r:id="rId4"/>
              </a:rPr>
              <a:t>документальные</a:t>
            </a:r>
            <a:r>
              <a:rPr lang="ru-RU" dirty="0" smtClean="0"/>
              <a:t> фильмы</a:t>
            </a:r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stuki-druki.com/authors/Timoshenko-Semen-marshal.php</a:t>
            </a:r>
            <a:endParaRPr lang="ru-RU" dirty="0" smtClean="0"/>
          </a:p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www.stoletie.ru/ww2/opalnyj_marshal_433.htm</a:t>
            </a:r>
            <a:endParaRPr lang="ru-RU" dirty="0" smtClean="0"/>
          </a:p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zen.yandex.ru/media/stratilat/marshal-sssr-timoshenko-vzlet-i-opala-5d67575186c4a900ac1d883f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898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6647" y="6009858"/>
            <a:ext cx="2970706" cy="70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42020" y="-17370"/>
            <a:ext cx="52669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spc="50" dirty="0" smtClean="0">
                <a:ln w="11430"/>
                <a:gradFill>
                  <a:gsLst>
                    <a:gs pos="25000">
                      <a:srgbClr val="FF0000"/>
                    </a:gs>
                    <a:gs pos="53000">
                      <a:srgbClr val="FF0000"/>
                    </a:gs>
                    <a:gs pos="100000">
                      <a:prstClr val="black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Ранние годы</a:t>
            </a:r>
            <a:endParaRPr lang="ru-RU" sz="5400" b="1" spc="50" dirty="0">
              <a:ln w="11430"/>
              <a:gradFill>
                <a:gsLst>
                  <a:gs pos="25000">
                    <a:srgbClr val="FF0000"/>
                  </a:gs>
                  <a:gs pos="53000">
                    <a:srgbClr val="FF0000"/>
                  </a:gs>
                  <a:gs pos="100000">
                    <a:prstClr val="black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3256182"/>
            <a:ext cx="8229600" cy="319715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8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itchFamily="34" charset="0"/>
              <a:buNone/>
            </a:pP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ru-RU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FC03789-574B-4C02-B999-2F56293FD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2240" y="354496"/>
            <a:ext cx="2304256" cy="3231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" y="908720"/>
            <a:ext cx="83425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                                Семён родился </a:t>
            </a:r>
            <a:r>
              <a:rPr lang="ru-RU" b="1" dirty="0"/>
              <a:t>18 февраля </a:t>
            </a:r>
            <a:r>
              <a:rPr lang="ru-RU" b="1" dirty="0" smtClean="0"/>
              <a:t>1895 года в селе  </a:t>
            </a:r>
          </a:p>
          <a:p>
            <a:pPr algn="just"/>
            <a:r>
              <a:rPr lang="ru-RU" b="1" dirty="0" smtClean="0"/>
              <a:t>                                         Фурмановка</a:t>
            </a:r>
            <a:r>
              <a:rPr lang="ru-RU" b="1" dirty="0"/>
              <a:t>, </a:t>
            </a:r>
            <a:r>
              <a:rPr lang="ru-RU" b="1" dirty="0" err="1"/>
              <a:t>Аккерманский</a:t>
            </a:r>
            <a:r>
              <a:rPr lang="ru-RU" b="1" dirty="0"/>
              <a:t> уезд, </a:t>
            </a:r>
            <a:endParaRPr lang="ru-RU" b="1" dirty="0" smtClean="0"/>
          </a:p>
          <a:p>
            <a:pPr algn="just"/>
            <a:r>
              <a:rPr lang="ru-RU" b="1" dirty="0" smtClean="0"/>
              <a:t>                                    Бессарабская </a:t>
            </a:r>
            <a:r>
              <a:rPr lang="ru-RU" b="1" dirty="0"/>
              <a:t>губерния в семье </a:t>
            </a:r>
            <a:r>
              <a:rPr lang="ru-RU" b="1" dirty="0" smtClean="0"/>
              <a:t>крестьянина</a:t>
            </a:r>
          </a:p>
          <a:p>
            <a:pPr algn="just"/>
            <a:r>
              <a:rPr lang="ru-RU" b="1" dirty="0"/>
              <a:t> </a:t>
            </a:r>
            <a:r>
              <a:rPr lang="ru-RU" b="1" dirty="0" smtClean="0"/>
              <a:t>                                       Константина </a:t>
            </a:r>
            <a:r>
              <a:rPr lang="ru-RU" b="1" dirty="0"/>
              <a:t>Гавриловича Тимошенко. </a:t>
            </a:r>
            <a:endParaRPr lang="ru-RU" b="1" dirty="0" smtClean="0"/>
          </a:p>
          <a:p>
            <a:pPr algn="just"/>
            <a:r>
              <a:rPr lang="ru-RU" b="1" dirty="0" smtClean="0"/>
              <a:t>                                      Украинец. Он был СЕМНАДЦАТЫМ самым                                                                                                                                      </a:t>
            </a:r>
          </a:p>
          <a:p>
            <a:pPr algn="just"/>
            <a:r>
              <a:rPr lang="ru-RU" b="1" dirty="0"/>
              <a:t> </a:t>
            </a:r>
            <a:r>
              <a:rPr lang="ru-RU" b="1" dirty="0" smtClean="0"/>
              <a:t>                                     младшим в семье ребёнком </a:t>
            </a:r>
            <a:endParaRPr lang="ru-RU" b="1" dirty="0"/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                                                  Окончил </a:t>
            </a:r>
            <a:r>
              <a:rPr lang="ru-RU" b="1" dirty="0"/>
              <a:t>сельскую школу. </a:t>
            </a:r>
            <a:endParaRPr lang="ru-RU" b="1" dirty="0" smtClean="0"/>
          </a:p>
          <a:p>
            <a:pPr algn="just"/>
            <a:r>
              <a:rPr lang="ru-RU" b="1" dirty="0" smtClean="0"/>
              <a:t>                                          В </a:t>
            </a:r>
            <a:r>
              <a:rPr lang="ru-RU" b="1" dirty="0"/>
              <a:t>декабре 1914 года призван в армию. </a:t>
            </a:r>
            <a:endParaRPr lang="ru-RU" b="1" dirty="0" smtClean="0"/>
          </a:p>
          <a:p>
            <a:pPr algn="ctr"/>
            <a:r>
              <a:rPr lang="ru-RU" b="1" dirty="0" smtClean="0"/>
              <a:t>В </a:t>
            </a:r>
            <a:r>
              <a:rPr lang="ru-RU" b="1" dirty="0"/>
              <a:t>1915 году закончил полковую и образцовую пулемётную школу. </a:t>
            </a:r>
            <a:endParaRPr lang="ru-RU" b="1" dirty="0" smtClean="0"/>
          </a:p>
          <a:p>
            <a:pPr algn="ctr"/>
            <a:r>
              <a:rPr lang="ru-RU" b="1" dirty="0" smtClean="0"/>
              <a:t>Участвовал </a:t>
            </a:r>
            <a:r>
              <a:rPr lang="ru-RU" b="1" dirty="0"/>
              <a:t>в Первой мировой войне, был пулемётчиком в составе </a:t>
            </a:r>
            <a:endParaRPr lang="ru-RU" b="1" dirty="0" smtClean="0"/>
          </a:p>
          <a:p>
            <a:pPr algn="ctr"/>
            <a:r>
              <a:rPr lang="ru-RU" b="1" dirty="0" smtClean="0"/>
              <a:t>4-й </a:t>
            </a:r>
            <a:r>
              <a:rPr lang="ru-RU" b="1" dirty="0"/>
              <a:t>кавалерийской дивизии на Юго-Западном и Западном фронтах.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Награждён за храбрость Георгиевскими крестами трёх степеней.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just"/>
            <a:r>
              <a:rPr lang="ru-RU" b="1" dirty="0" smtClean="0"/>
              <a:t>Был </a:t>
            </a:r>
            <a:r>
              <a:rPr lang="ru-RU" b="1" dirty="0"/>
              <a:t>арестован после того, как ударил офицера, и отдан под суд. И в январе 1917 года военно-полевой суд вынес постановление: </a:t>
            </a:r>
            <a:r>
              <a:rPr lang="ru-RU" b="1" i="1" dirty="0"/>
              <a:t>Ефрейтора пулеметной команды 304-го пехотного Новгород-Северского Семена Тимошенко боевых наград лишить и расстрелять!</a:t>
            </a:r>
            <a:r>
              <a:rPr lang="ru-RU" b="1" dirty="0"/>
              <a:t> И расстреляли бы в тот же день, как расстреливали многих провинившихся на фронте солдат, если бы в это дело не вмешалась фортуна. Приговор пересмотрели, учитывая военные заслуги солдата перед Отечеством, заменив расстрел каторжными работами.</a:t>
            </a:r>
          </a:p>
        </p:txBody>
      </p:sp>
      <p:pic>
        <p:nvPicPr>
          <p:cNvPr id="5122" name="Picture 2" descr="Семен Тимошенко в молодости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2314744" cy="3231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07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9484" y="242088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Февральская революция 1917 года встретила Семена Тимошенко в портовом Николаеве. Недолго думая, вчерашний сельский </a:t>
            </a:r>
            <a:r>
              <a:rPr lang="ru-RU" b="1" dirty="0" smtClean="0"/>
              <a:t>батрак выбрал </a:t>
            </a:r>
            <a:r>
              <a:rPr lang="ru-RU" b="1" dirty="0"/>
              <a:t>сторону большевиков.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42020" y="404664"/>
            <a:ext cx="52669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spc="50" dirty="0" smtClean="0">
                <a:ln w="11430"/>
                <a:gradFill>
                  <a:gsLst>
                    <a:gs pos="25000">
                      <a:srgbClr val="FF0000"/>
                    </a:gs>
                    <a:gs pos="53000">
                      <a:srgbClr val="FF0000"/>
                    </a:gs>
                    <a:gs pos="100000">
                      <a:prstClr val="black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Гражданская война</a:t>
            </a:r>
            <a:endParaRPr lang="ru-RU" sz="5400" b="1" spc="50" dirty="0">
              <a:ln w="11430"/>
              <a:gradFill>
                <a:gsLst>
                  <a:gs pos="25000">
                    <a:srgbClr val="FF0000"/>
                  </a:gs>
                  <a:gs pos="53000">
                    <a:srgbClr val="FF0000"/>
                  </a:gs>
                  <a:gs pos="100000">
                    <a:prstClr val="black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9568" y="3938367"/>
            <a:ext cx="8364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Красногвардеец, командир отряда, в августе 1918 года командир кавалерийского полка Семен Тимошенко во время обороны Царицына знакомится </a:t>
            </a:r>
            <a:r>
              <a:rPr lang="ru-RU" b="1" dirty="0" smtClean="0"/>
              <a:t>с </a:t>
            </a:r>
            <a:r>
              <a:rPr lang="ru-RU" b="1" i="1" dirty="0" smtClean="0"/>
              <a:t>Иосифом Сталиным</a:t>
            </a:r>
            <a:r>
              <a:rPr lang="ru-RU" b="1" dirty="0" smtClean="0"/>
              <a:t>. </a:t>
            </a:r>
            <a:r>
              <a:rPr lang="ru-RU" b="1" dirty="0"/>
              <a:t>И это роковое знакомство позволило позже вознестись на полководческий пьедестал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/>
              <a:t>С ноября 1918 года — командир кавалерийской бригады в </a:t>
            </a:r>
            <a:r>
              <a:rPr lang="ru-RU" b="1" dirty="0" smtClean="0"/>
              <a:t>корпусе                         С</a:t>
            </a:r>
            <a:r>
              <a:rPr lang="ru-RU" b="1" dirty="0"/>
              <a:t>. М. Будённого. С ноября 1919 командир кавалерийской дивизии 1-й Конной армии. Был пять раз ранен, но не покидал строя. За боевые подвиги в годы Гражданской войны он был </a:t>
            </a:r>
            <a:r>
              <a:rPr lang="ru-RU" b="1" dirty="0">
                <a:solidFill>
                  <a:srgbClr val="FF0000"/>
                </a:solidFill>
              </a:rPr>
              <a:t>награждён тремя орденами Красного Знамени и Почётным революционным оружием.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just"/>
            <a:endParaRPr lang="ru-RU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2"/>
          <a:stretch/>
        </p:blipFill>
        <p:spPr bwMode="auto">
          <a:xfrm>
            <a:off x="239568" y="191406"/>
            <a:ext cx="2244200" cy="3893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69" y="348078"/>
            <a:ext cx="2314521" cy="3550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42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567" y="220068"/>
            <a:ext cx="761513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rgbClr val="FF0000"/>
                    </a:gs>
                    <a:gs pos="52900">
                      <a:srgbClr val="FF0000"/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Между войнами</a:t>
            </a:r>
            <a:endParaRPr lang="ru-RU" sz="6000" b="1" spc="50" dirty="0">
              <a:ln w="11430"/>
              <a:gradFill>
                <a:gsLst>
                  <a:gs pos="25000">
                    <a:srgbClr val="FF0000"/>
                  </a:gs>
                  <a:gs pos="52900">
                    <a:srgbClr val="FF0000"/>
                  </a:gs>
                  <a:gs pos="100000">
                    <a:schemeClr val="tx1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0000" y="6009858"/>
            <a:ext cx="2970706" cy="70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26CDF906-97D1-4256-B8AC-FDBB633B518C}"/>
              </a:ext>
            </a:extLst>
          </p:cNvPr>
          <p:cNvSpPr txBox="1">
            <a:spLocks/>
          </p:cNvSpPr>
          <p:nvPr/>
        </p:nvSpPr>
        <p:spPr>
          <a:xfrm>
            <a:off x="2627784" y="1389581"/>
            <a:ext cx="6264696" cy="511517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00" dirty="0"/>
              <a:t>Окончил Высшие военно-академические </a:t>
            </a:r>
            <a:r>
              <a:rPr lang="ru-RU" sz="3400" dirty="0" smtClean="0"/>
              <a:t>курсы, </a:t>
            </a:r>
          </a:p>
          <a:p>
            <a:r>
              <a:rPr lang="ru-RU" sz="3400" dirty="0" smtClean="0"/>
              <a:t>курсы командиров-единоначальников </a:t>
            </a:r>
            <a:r>
              <a:rPr lang="ru-RU" sz="3400" dirty="0"/>
              <a:t>при Военно-политической академии имени Н. Г. </a:t>
            </a:r>
            <a:r>
              <a:rPr lang="ru-RU" sz="3400" dirty="0" smtClean="0"/>
              <a:t>Толмачёва</a:t>
            </a:r>
          </a:p>
          <a:p>
            <a:r>
              <a:rPr lang="ru-RU" sz="3400" dirty="0" smtClean="0"/>
              <a:t>Заместитель </a:t>
            </a:r>
            <a:r>
              <a:rPr lang="ru-RU" sz="3400" dirty="0"/>
              <a:t>командующего войсками </a:t>
            </a:r>
            <a:r>
              <a:rPr lang="ru-RU" sz="3400" dirty="0" smtClean="0"/>
              <a:t>Белорусского и Киевского </a:t>
            </a:r>
            <a:r>
              <a:rPr lang="ru-RU" sz="3400" dirty="0"/>
              <a:t>военных </a:t>
            </a:r>
            <a:r>
              <a:rPr lang="ru-RU" sz="3400" dirty="0" smtClean="0"/>
              <a:t>округов</a:t>
            </a:r>
          </a:p>
          <a:p>
            <a:r>
              <a:rPr lang="ru-RU" sz="3400" dirty="0" smtClean="0"/>
              <a:t>командующий </a:t>
            </a:r>
            <a:r>
              <a:rPr lang="ru-RU" sz="3400" dirty="0"/>
              <a:t>войсками Северо-Кавказского</a:t>
            </a:r>
            <a:r>
              <a:rPr lang="ru-RU" sz="3400" dirty="0" smtClean="0"/>
              <a:t>, Харьковского, Киевского военных округов </a:t>
            </a:r>
            <a:r>
              <a:rPr lang="ru-RU" sz="3400" dirty="0"/>
              <a:t>с присвоением воинского звания командарм 1-го ранга. </a:t>
            </a:r>
            <a:endParaRPr lang="ru-RU" sz="3400" dirty="0" smtClean="0"/>
          </a:p>
          <a:p>
            <a:r>
              <a:rPr lang="ru-RU" sz="3400" dirty="0" smtClean="0"/>
              <a:t>Во </a:t>
            </a:r>
            <a:r>
              <a:rPr lang="ru-RU" sz="3400" dirty="0"/>
              <a:t>время Польского похода 1939 года командовал Украинским фронтом. </a:t>
            </a:r>
            <a:endParaRPr lang="ru-RU" sz="3400" dirty="0" smtClean="0"/>
          </a:p>
          <a:p>
            <a:r>
              <a:rPr lang="ru-RU" sz="3400" dirty="0" smtClean="0"/>
              <a:t>В </a:t>
            </a:r>
            <a:r>
              <a:rPr lang="ru-RU" sz="3400" dirty="0"/>
              <a:t>советско-финской войне 1939—1940 годов </a:t>
            </a:r>
            <a:r>
              <a:rPr lang="ru-RU" sz="3400" dirty="0" smtClean="0"/>
              <a:t>командовал </a:t>
            </a:r>
            <a:r>
              <a:rPr lang="ru-RU" sz="3400" dirty="0"/>
              <a:t>Северо-Западным фронтом, войска которого осуществили прорыв «линии Маннергейма».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8" y="2841566"/>
            <a:ext cx="1623620" cy="2224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46" y="0"/>
            <a:ext cx="2338837" cy="28284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001\Desktop\Тимошенко С.К\f31-cv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1" y="5049292"/>
            <a:ext cx="2376264" cy="1455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98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0908" y="620688"/>
            <a:ext cx="5760640" cy="6120679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марта 1940 года присвоено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звание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Героя Советского Союза с вручением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ордена Ленина и медали «Золотая Звезда» командарму 1-го ранга С. К. Тимошенко за «образцовое выполнение заданий командования и проявленные при этом отвагу и геройство». 7 мая 1940 года назначен на должность Народного комиссара обороны СССР с присвоением высшего воинского звания —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Маршал Советского Союза.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1940—1941 годах Тимошенко — Народный комиссар обороны СССР. На посту Наркома обороны провёл большую работу по совершенствованию боевой подготовки войск, их реорганизации, техническому переоснащению, подготовки новых кадров, которая не была полностью завершена в связи с началом  Великой Отечественной войны.</a:t>
            </a:r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1520" y="404667"/>
            <a:ext cx="8784976" cy="61206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0648"/>
            <a:ext cx="2401993" cy="352839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63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116632"/>
            <a:ext cx="6336704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Служебная записка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6491064" cy="590465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800" dirty="0" smtClean="0"/>
              <a:t>    В </a:t>
            </a:r>
            <a:r>
              <a:rPr lang="ru-RU" sz="3800" dirty="0"/>
              <a:t>1940 году нарком обороны СССР Тимошенко пишет </a:t>
            </a:r>
            <a:r>
              <a:rPr lang="ru-RU" sz="3800" dirty="0" smtClean="0"/>
              <a:t>       Сталину </a:t>
            </a:r>
            <a:r>
              <a:rPr lang="ru-RU" sz="3800" dirty="0"/>
              <a:t>подробную служебную записку с просьбой освободить около 300 репрессированных в годы чисток 1937-38 гг. комбригов и </a:t>
            </a:r>
            <a:r>
              <a:rPr lang="ru-RU" sz="3800" dirty="0" err="1"/>
              <a:t>комкоров</a:t>
            </a:r>
            <a:r>
              <a:rPr lang="ru-RU" sz="3800" dirty="0"/>
              <a:t> Красной армии.</a:t>
            </a:r>
          </a:p>
          <a:p>
            <a:pPr marL="0" indent="0">
              <a:buNone/>
            </a:pPr>
            <a:r>
              <a:rPr lang="ru-RU" sz="3800" dirty="0" smtClean="0"/>
              <a:t>    Подобная </a:t>
            </a:r>
            <a:r>
              <a:rPr lang="ru-RU" sz="3800" dirty="0"/>
              <a:t>выходка могло грозить не только опалой, но и смертью. Должность Наркома не являлась гарантией неприкосновенности. </a:t>
            </a:r>
            <a:r>
              <a:rPr lang="ru-RU" sz="3800" dirty="0" smtClean="0"/>
              <a:t>Никто </a:t>
            </a:r>
            <a:r>
              <a:rPr lang="ru-RU" sz="3800" dirty="0"/>
              <a:t>из военных начальников того времени не осмеливался просить Сталина за тех, кого переместили за черту забвения. Однако Тимошенко осмелился и просил, и аргументировал это тем, что </a:t>
            </a:r>
            <a:r>
              <a:rPr lang="ru-RU" sz="3800" i="1" dirty="0"/>
              <a:t>в РККА огромная нехватка начальствующего состава, а эти люди обладают отличным боевым опытом, знаниями и преданы партии и народу.</a:t>
            </a:r>
          </a:p>
          <a:p>
            <a:pPr marL="0" indent="0">
              <a:buNone/>
            </a:pPr>
            <a:r>
              <a:rPr lang="ru-RU" sz="3800" dirty="0" smtClean="0"/>
              <a:t>     А </a:t>
            </a:r>
            <a:r>
              <a:rPr lang="ru-RU" sz="3800" dirty="0"/>
              <a:t>ведь Тимошенко своей запиской вмешивался в политику Сталина и тем самым ставил под сомнение мудрые решения вождя и руководства партии. </a:t>
            </a:r>
            <a:r>
              <a:rPr lang="ru-RU" sz="3800" i="1" dirty="0"/>
              <a:t>Нет, это не политика</a:t>
            </a:r>
            <a:r>
              <a:rPr lang="ru-RU" sz="3800" dirty="0"/>
              <a:t>, уверял нарком, </a:t>
            </a:r>
            <a:r>
              <a:rPr lang="ru-RU" sz="3800" i="1" dirty="0"/>
              <a:t>это важнейшая военная необходимость!</a:t>
            </a:r>
            <a:endParaRPr lang="ru-RU" sz="3800" dirty="0"/>
          </a:p>
          <a:p>
            <a:pPr marL="0" indent="0">
              <a:buNone/>
            </a:pPr>
            <a:r>
              <a:rPr lang="ru-RU" sz="3800" dirty="0" smtClean="0"/>
              <a:t>     Сталин </a:t>
            </a:r>
            <a:r>
              <a:rPr lang="ru-RU" sz="3800" dirty="0"/>
              <a:t>благоволил молодому наркому. </a:t>
            </a:r>
            <a:endParaRPr lang="ru-RU" sz="3800" dirty="0" smtClean="0"/>
          </a:p>
          <a:p>
            <a:pPr marL="0" indent="0">
              <a:buNone/>
            </a:pPr>
            <a:r>
              <a:rPr lang="ru-RU" sz="3800" dirty="0" smtClean="0">
                <a:solidFill>
                  <a:srgbClr val="FF0000"/>
                </a:solidFill>
              </a:rPr>
              <a:t>250 </a:t>
            </a:r>
            <a:r>
              <a:rPr lang="ru-RU" sz="3800" dirty="0">
                <a:solidFill>
                  <a:srgbClr val="FF0000"/>
                </a:solidFill>
              </a:rPr>
              <a:t>красных командиров было выпущено из тюрем и восстановлено в армии.</a:t>
            </a:r>
            <a:r>
              <a:rPr lang="ru-RU" sz="3800" dirty="0"/>
              <a:t> Многие из них позже стали заслуженными генералами, а </a:t>
            </a:r>
            <a:r>
              <a:rPr lang="ru-RU" sz="3800" u="sng" dirty="0" smtClean="0"/>
              <a:t> </a:t>
            </a:r>
            <a:r>
              <a:rPr lang="ru-RU" sz="3800" u="sng" dirty="0" err="1" smtClean="0"/>
              <a:t>К.Рокоссовский</a:t>
            </a:r>
            <a:r>
              <a:rPr lang="ru-RU" sz="3800" u="sng" dirty="0"/>
              <a:t> </a:t>
            </a:r>
            <a:r>
              <a:rPr lang="ru-RU" sz="3800" dirty="0" smtClean="0"/>
              <a:t>-</a:t>
            </a:r>
          </a:p>
          <a:p>
            <a:pPr marL="0" indent="0">
              <a:buNone/>
            </a:pPr>
            <a:r>
              <a:rPr lang="ru-RU" sz="3800" dirty="0" smtClean="0"/>
              <a:t> </a:t>
            </a:r>
            <a:r>
              <a:rPr lang="ru-RU" sz="3800" dirty="0"/>
              <a:t>маршалом Советского Союза.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5" name="Picture 3" descr="C:\Users\001\Desktop\Тимошенко С.К\беседует с участниками учен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06" y="260648"/>
            <a:ext cx="2634337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001\Desktop\Тимошенко С.К\603573_previe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33"/>
          <a:stretch/>
        </p:blipFill>
        <p:spPr bwMode="auto">
          <a:xfrm>
            <a:off x="6444208" y="3714720"/>
            <a:ext cx="2304256" cy="294388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7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rgbClr val="FF0000"/>
                    </a:gs>
                    <a:gs pos="52900">
                      <a:srgbClr val="FF0000"/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Великая Отечественная война</a:t>
            </a:r>
            <a:r>
              <a:rPr lang="ru-RU" b="1" spc="50" dirty="0">
                <a:ln w="11430"/>
                <a:gradFill>
                  <a:gsLst>
                    <a:gs pos="25000">
                      <a:srgbClr val="FF0000"/>
                    </a:gs>
                    <a:gs pos="52900">
                      <a:srgbClr val="FF0000"/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gradFill>
                  <a:gsLst>
                    <a:gs pos="25000">
                      <a:srgbClr val="FF0000"/>
                    </a:gs>
                    <a:gs pos="52900">
                      <a:srgbClr val="FF0000"/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620688"/>
            <a:ext cx="8712968" cy="60486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  Боевой </a:t>
            </a:r>
            <a:r>
              <a:rPr lang="ru-RU" dirty="0"/>
              <a:t>и управленческий опыт предыдущей службы в армии позволил маршалу Тимошенко понять - СССР к предстоящей войне не готов. Необходимо совершенствовать подготовку войск, оснастить их новой техникой и оружием, научить ими пользоваться, готовить новые командирские кадры, увеличивать численность состава Красной армии. Все эти задачи легли на плечи нового наркома обороны СССР и многое за год было сделано. </a:t>
            </a:r>
            <a:br>
              <a:rPr lang="ru-RU" dirty="0"/>
            </a:br>
            <a:r>
              <a:rPr lang="ru-RU" dirty="0"/>
              <a:t>   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Война </a:t>
            </a:r>
            <a:r>
              <a:rPr lang="ru-RU" dirty="0"/>
              <a:t>внесла свои коррективы в карьере Тимошенко. Вина за неготовность войск РККА к войне возлагается непосредственно на него. 19 июля 1941 года Сталин смещает Тимошенко с должности наркома и назначает его на должность заместителя наркома СССР. В связи тяжелой создавшейся обстановкой на центральном участке Юго-западного фронта Тимошенко назначен командующим Западного фронта, а затем и Главнокомандующим войсками Западного направления</a:t>
            </a:r>
            <a:r>
              <a:rPr lang="ru-RU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 </a:t>
            </a:r>
            <a:r>
              <a:rPr lang="ru-RU" dirty="0" smtClean="0"/>
              <a:t>    Начальник </a:t>
            </a:r>
            <a:r>
              <a:rPr lang="ru-RU" dirty="0"/>
              <a:t>Генштаба генерал армии Жуков, при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 обсуждении </a:t>
            </a:r>
            <a:r>
              <a:rPr lang="ru-RU" dirty="0"/>
              <a:t>смоленских событий скажет И.В. Сталину</a:t>
            </a:r>
            <a:r>
              <a:rPr lang="ru-RU" dirty="0" smtClean="0"/>
              <a:t>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 </a:t>
            </a:r>
            <a:r>
              <a:rPr lang="ru-RU" i="1" dirty="0"/>
              <a:t>«Маршал Тимошенко командует фронтом </a:t>
            </a:r>
            <a:r>
              <a:rPr lang="ru-RU" i="1" dirty="0" smtClean="0"/>
              <a:t>менее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i="1" dirty="0" smtClean="0"/>
              <a:t> </a:t>
            </a:r>
            <a:r>
              <a:rPr lang="ru-RU" i="1" dirty="0"/>
              <a:t>четырех </a:t>
            </a:r>
            <a:r>
              <a:rPr lang="ru-RU" i="1" dirty="0" smtClean="0"/>
              <a:t> недель</a:t>
            </a:r>
            <a:r>
              <a:rPr lang="ru-RU" i="1" dirty="0"/>
              <a:t>. В ходе Смоленского сражения хорошо </a:t>
            </a:r>
            <a:endParaRPr lang="ru-RU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i="1" dirty="0" smtClean="0"/>
              <a:t>узнал </a:t>
            </a:r>
            <a:r>
              <a:rPr lang="ru-RU" i="1" dirty="0"/>
              <a:t>войска, увидел, на что они способны. </a:t>
            </a:r>
            <a:r>
              <a:rPr lang="ru-RU" i="1" dirty="0">
                <a:solidFill>
                  <a:srgbClr val="FF0000"/>
                </a:solidFill>
              </a:rPr>
              <a:t>Он сделал все, </a:t>
            </a:r>
            <a:r>
              <a:rPr lang="ru-RU" i="1" dirty="0" smtClean="0">
                <a:solidFill>
                  <a:srgbClr val="FF0000"/>
                </a:solidFill>
              </a:rPr>
              <a:t>                                         что </a:t>
            </a:r>
            <a:r>
              <a:rPr lang="ru-RU" i="1" dirty="0">
                <a:solidFill>
                  <a:srgbClr val="FF0000"/>
                </a:solidFill>
              </a:rPr>
              <a:t>можно было сделать на его месте... </a:t>
            </a:r>
            <a:r>
              <a:rPr lang="ru-RU" i="1" dirty="0" smtClean="0">
                <a:solidFill>
                  <a:srgbClr val="FF0000"/>
                </a:solidFill>
              </a:rPr>
              <a:t>Думаю</a:t>
            </a:r>
            <a:r>
              <a:rPr lang="ru-RU" i="1" dirty="0">
                <a:solidFill>
                  <a:srgbClr val="FF0000"/>
                </a:solidFill>
              </a:rPr>
              <a:t>, </a:t>
            </a:r>
            <a:r>
              <a:rPr lang="ru-RU" i="1" dirty="0" smtClean="0">
                <a:solidFill>
                  <a:srgbClr val="FF0000"/>
                </a:solidFill>
              </a:rPr>
              <a:t>что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>
                <a:solidFill>
                  <a:srgbClr val="FF0000"/>
                </a:solidFill>
              </a:rPr>
              <a:t>никто </a:t>
            </a:r>
            <a:r>
              <a:rPr lang="ru-RU" i="1" dirty="0" smtClean="0">
                <a:solidFill>
                  <a:srgbClr val="FF0000"/>
                </a:solidFill>
              </a:rPr>
              <a:t>другой </a:t>
            </a:r>
            <a:r>
              <a:rPr lang="ru-RU" i="1" dirty="0">
                <a:solidFill>
                  <a:srgbClr val="FF0000"/>
                </a:solidFill>
              </a:rPr>
              <a:t>больше не сделал бы. Войска верят </a:t>
            </a:r>
            <a:endParaRPr lang="ru-RU" i="1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i="1" dirty="0" smtClean="0">
                <a:solidFill>
                  <a:srgbClr val="FF0000"/>
                </a:solidFill>
              </a:rPr>
              <a:t>в </a:t>
            </a:r>
            <a:r>
              <a:rPr lang="ru-RU" i="1" dirty="0">
                <a:solidFill>
                  <a:srgbClr val="FF0000"/>
                </a:solidFill>
              </a:rPr>
              <a:t>Тимошенко</a:t>
            </a:r>
            <a:r>
              <a:rPr lang="ru-RU" i="1" dirty="0" smtClean="0">
                <a:solidFill>
                  <a:srgbClr val="FF0000"/>
                </a:solidFill>
              </a:rPr>
              <a:t>, а </a:t>
            </a:r>
            <a:r>
              <a:rPr lang="ru-RU" i="1" dirty="0">
                <a:solidFill>
                  <a:srgbClr val="FF0000"/>
                </a:solidFill>
              </a:rPr>
              <a:t>это главное».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Объект 6" descr="https://avatars.mds.yandex.net/get-zen_doc/1583391/pub_5d67575186c4a900ac1d883f_5d678df8df944400ae32412e/scale_1200"/>
          <p:cNvPicPr>
            <a:picLocks noGrp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r="35031"/>
          <a:stretch/>
        </p:blipFill>
        <p:spPr bwMode="auto">
          <a:xfrm>
            <a:off x="6660232" y="4149080"/>
            <a:ext cx="2386707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731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000" y="6009858"/>
            <a:ext cx="2970706" cy="70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7504" y="260648"/>
            <a:ext cx="6624736" cy="633670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     Затем</a:t>
            </a:r>
            <a:r>
              <a:rPr lang="ru-RU" dirty="0"/>
              <a:t>, в сентябре 1941 года последовало </a:t>
            </a:r>
            <a:r>
              <a:rPr lang="ru-RU" dirty="0" smtClean="0"/>
              <a:t> Киевское </a:t>
            </a:r>
            <a:r>
              <a:rPr lang="ru-RU" dirty="0"/>
              <a:t>сражение и Тимошенко назначен главнокомандующим войсками Юго-Западного направления. Ставка Верховного требует удержать Киев любой ценой, Тимошенко обещает, но со временем понимает, что это грозит полной катастрофой  - Киев необходимо оставить. Тимошенко знал, что от него ждут если не победы, то решительных действий по обороне города. </a:t>
            </a:r>
          </a:p>
          <a:p>
            <a:pPr marL="0" indent="0">
              <a:buNone/>
            </a:pPr>
            <a:r>
              <a:rPr lang="ru-RU" dirty="0" smtClean="0"/>
              <a:t>      Медлительность </a:t>
            </a:r>
            <a:r>
              <a:rPr lang="ru-RU" dirty="0"/>
              <a:t>- вот одна из губительных черт характера Семена Константиновича Тимошенко, которую отмечало позже его окружение. Эта медлительность складывалась из внутренней неуверенности, желания все обязательно перепроверить, много раз обдумать, прежде чем прийти к какому либо решению.</a:t>
            </a:r>
          </a:p>
          <a:p>
            <a:pPr marL="0" indent="0">
              <a:buNone/>
            </a:pPr>
            <a:r>
              <a:rPr lang="ru-RU" dirty="0" smtClean="0"/>
              <a:t>       Для </a:t>
            </a:r>
            <a:r>
              <a:rPr lang="ru-RU" dirty="0"/>
              <a:t>Юго-Западного фронта это промедление сказалось плачевным образом. Большая часть войск оказалась в окружении и была разгромлена, командование фронта было уничтожено или </a:t>
            </a:r>
            <a:r>
              <a:rPr lang="ru-RU" dirty="0" smtClean="0"/>
              <a:t>        взято </a:t>
            </a:r>
            <a:r>
              <a:rPr lang="ru-RU" dirty="0"/>
              <a:t>в плен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Затем поражение в районе Харькова </a:t>
            </a:r>
            <a:r>
              <a:rPr lang="ru-RU" dirty="0" smtClean="0"/>
              <a:t>…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423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avatars.mds.yandex.net/get-zen_doc/127510/pub_5d67575186c4a900ac1d883f_5d676d663f548700ae1847cc/scale_120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3"/>
          <a:stretch/>
        </p:blipFill>
        <p:spPr bwMode="auto">
          <a:xfrm rot="458971">
            <a:off x="4885748" y="507490"/>
            <a:ext cx="4114661" cy="273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9512" y="2996952"/>
            <a:ext cx="87849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В </a:t>
            </a:r>
            <a:r>
              <a:rPr lang="ru-RU" dirty="0"/>
              <a:t>июле 1942 года маршала Тимошенко назначают командующим </a:t>
            </a:r>
            <a:r>
              <a:rPr lang="ru-RU" dirty="0" smtClean="0"/>
              <a:t>     </a:t>
            </a:r>
          </a:p>
          <a:p>
            <a:r>
              <a:rPr lang="ru-RU" dirty="0"/>
              <a:t> </a:t>
            </a:r>
            <a:r>
              <a:rPr lang="ru-RU" dirty="0" smtClean="0"/>
              <a:t>      Сталинградским </a:t>
            </a:r>
            <a:r>
              <a:rPr lang="ru-RU" dirty="0"/>
              <a:t>фронтом, для исправления создавшегося положения. Но </a:t>
            </a:r>
            <a:r>
              <a:rPr lang="ru-RU" dirty="0" smtClean="0"/>
              <a:t>уже </a:t>
            </a:r>
            <a:r>
              <a:rPr lang="ru-RU" dirty="0"/>
              <a:t>в марте 1943 года с этой должности </a:t>
            </a:r>
            <a:r>
              <a:rPr lang="ru-RU" dirty="0" smtClean="0"/>
              <a:t>его </a:t>
            </a:r>
            <a:r>
              <a:rPr lang="ru-RU" dirty="0"/>
              <a:t>снимают</a:t>
            </a:r>
            <a:r>
              <a:rPr lang="ru-RU" dirty="0" smtClean="0"/>
              <a:t>. До </a:t>
            </a:r>
            <a:r>
              <a:rPr lang="ru-RU" dirty="0"/>
              <a:t>конца войны маршал Тимошенко больше не командует войсками. Сталин не доверяет маршалу Тимошенко даже командование армией. В качестве представителя Ставки он присутствует на разных фронтах, но уже больше в роли советника. 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 smtClean="0"/>
              <a:t>    </a:t>
            </a:r>
            <a:r>
              <a:rPr lang="ru-RU" dirty="0"/>
              <a:t> </a:t>
            </a:r>
            <a:r>
              <a:rPr lang="ru-RU" dirty="0" smtClean="0"/>
              <a:t>В </a:t>
            </a:r>
            <a:r>
              <a:rPr lang="ru-RU" dirty="0"/>
              <a:t>карьере маршала Советского Союза Тимошенко </a:t>
            </a:r>
            <a:r>
              <a:rPr lang="ru-RU" dirty="0" smtClean="0"/>
              <a:t>взлеты </a:t>
            </a:r>
            <a:r>
              <a:rPr lang="ru-RU" dirty="0"/>
              <a:t>обуславливались его полководческим гением, поражения стоили жизни сотням тысяч бойцов и командиров Красной армии</a:t>
            </a:r>
            <a:r>
              <a:rPr lang="ru-RU" dirty="0" smtClean="0"/>
              <a:t>. Однако</a:t>
            </a:r>
            <a:r>
              <a:rPr lang="ru-RU" dirty="0"/>
              <a:t>, следует помнить, что маршал </a:t>
            </a:r>
            <a:r>
              <a:rPr lang="ru-RU" dirty="0" smtClean="0"/>
              <a:t>вызволил </a:t>
            </a:r>
            <a:r>
              <a:rPr lang="ru-RU" dirty="0"/>
              <a:t>из сталинских лагерей немало командиров Красной армии, пользовался доверием полководца Жукова, имел огромный авторитет среди солдат и офицеров и за солдатские спины никогда не прятался, он никогда не был трусом. Следует помнить, что маршал Тимошенко сделал многое для победы СССР в этой войне.</a:t>
            </a:r>
          </a:p>
        </p:txBody>
      </p:sp>
      <p:pic>
        <p:nvPicPr>
          <p:cNvPr id="8" name="Рисунок 7" descr="https://avatars.mds.yandex.net/get-zen_doc/1856956/pub_5decc25ba3f6e400b231bf58_5decc659ddfef600aef14dd1/scale_1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6732">
            <a:off x="155195" y="404664"/>
            <a:ext cx="3888432" cy="273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119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 мая шабл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9 мая шабл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9 мая шабл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9 мая шабл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1125</TotalTime>
  <Words>1142</Words>
  <Application>Microsoft Office PowerPoint</Application>
  <PresentationFormat>Экран (4:3)</PresentationFormat>
  <Paragraphs>97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9 мая шабл</vt:lpstr>
      <vt:lpstr>1_9 мая шабл</vt:lpstr>
      <vt:lpstr>2_9 мая шабл</vt:lpstr>
      <vt:lpstr>3_9 мая шабл</vt:lpstr>
      <vt:lpstr>Великая Победа  </vt:lpstr>
      <vt:lpstr>Презентация PowerPoint</vt:lpstr>
      <vt:lpstr>Презентация PowerPoint</vt:lpstr>
      <vt:lpstr>Между войнами</vt:lpstr>
      <vt:lpstr>Презентация PowerPoint</vt:lpstr>
      <vt:lpstr>Служебная записка</vt:lpstr>
      <vt:lpstr>Великая Отечественная война </vt:lpstr>
      <vt:lpstr>Презентация PowerPoint</vt:lpstr>
      <vt:lpstr>Презентация PowerPoint</vt:lpstr>
      <vt:lpstr>КИНОВОПЛОЩЕНИЯ</vt:lpstr>
      <vt:lpstr>Презентация PowerPoint</vt:lpstr>
      <vt:lpstr>Презентация PowerPoint</vt:lpstr>
      <vt:lpstr>                                                                     почтовая марка            Мемориальная доска                                                                     Киргизии, 2005 г.              на  здании штаба                                                                                                                   Белорусского ВО           Бюст С.К.Тимошенко             в с.Фурмановка             Одесской области                                                                                БПК «Маршал С.К.Тимошенко», 1984 г.                                                                                 Улицы в Санкт-Петербурге,                                                                                          Воронеже , Киеве, Измаиле,                                                                             Минске, Ростове-на-Дону         </vt:lpstr>
      <vt:lpstr>Презентация PowerPoint</vt:lpstr>
      <vt:lpstr>Интернет -источники: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001</cp:lastModifiedBy>
  <cp:revision>44</cp:revision>
  <dcterms:created xsi:type="dcterms:W3CDTF">2020-02-22T14:28:11Z</dcterms:created>
  <dcterms:modified xsi:type="dcterms:W3CDTF">2020-03-17T11:39:31Z</dcterms:modified>
</cp:coreProperties>
</file>