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  <p:sldMasterId id="2147483780" r:id="rId12"/>
    <p:sldMasterId id="2147483792" r:id="rId13"/>
    <p:sldMasterId id="2147483804" r:id="rId14"/>
    <p:sldMasterId id="2147483816" r:id="rId15"/>
    <p:sldMasterId id="2147483828" r:id="rId16"/>
    <p:sldMasterId id="2147483840" r:id="rId17"/>
  </p:sldMasterIdLst>
  <p:sldIdLst>
    <p:sldId id="265" r:id="rId18"/>
    <p:sldId id="277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82" r:id="rId28"/>
    <p:sldId id="274" r:id="rId29"/>
    <p:sldId id="275" r:id="rId30"/>
    <p:sldId id="276" r:id="rId31"/>
    <p:sldId id="280" r:id="rId32"/>
    <p:sldId id="281" r:id="rId33"/>
    <p:sldId id="279" r:id="rId34"/>
    <p:sldId id="278" r:id="rId35"/>
    <p:sldId id="283" r:id="rId36"/>
    <p:sldId id="293" r:id="rId37"/>
    <p:sldId id="284" r:id="rId38"/>
    <p:sldId id="287" r:id="rId39"/>
    <p:sldId id="286" r:id="rId40"/>
    <p:sldId id="288" r:id="rId41"/>
    <p:sldId id="285" r:id="rId42"/>
    <p:sldId id="289" r:id="rId43"/>
    <p:sldId id="290" r:id="rId44"/>
    <p:sldId id="291" r:id="rId45"/>
    <p:sldId id="292" r:id="rId46"/>
    <p:sldId id="294" r:id="rId47"/>
    <p:sldId id="295" r:id="rId48"/>
    <p:sldId id="296" r:id="rId49"/>
    <p:sldId id="297" r:id="rId50"/>
    <p:sldId id="308" r:id="rId51"/>
    <p:sldId id="298" r:id="rId52"/>
    <p:sldId id="301" r:id="rId53"/>
    <p:sldId id="318" r:id="rId54"/>
    <p:sldId id="299" r:id="rId55"/>
    <p:sldId id="307" r:id="rId56"/>
    <p:sldId id="306" r:id="rId57"/>
    <p:sldId id="305" r:id="rId58"/>
    <p:sldId id="300" r:id="rId59"/>
    <p:sldId id="302" r:id="rId60"/>
    <p:sldId id="304" r:id="rId61"/>
    <p:sldId id="303" r:id="rId62"/>
    <p:sldId id="317" r:id="rId63"/>
    <p:sldId id="316" r:id="rId64"/>
    <p:sldId id="315" r:id="rId65"/>
    <p:sldId id="313" r:id="rId66"/>
    <p:sldId id="314" r:id="rId67"/>
    <p:sldId id="319" r:id="rId68"/>
    <p:sldId id="312" r:id="rId69"/>
    <p:sldId id="311" r:id="rId70"/>
    <p:sldId id="309" r:id="rId71"/>
    <p:sldId id="310" r:id="rId72"/>
    <p:sldId id="320" r:id="rId73"/>
    <p:sldId id="321" r:id="rId74"/>
    <p:sldId id="322" r:id="rId75"/>
    <p:sldId id="323" r:id="rId76"/>
    <p:sldId id="324" r:id="rId77"/>
    <p:sldId id="325" r:id="rId78"/>
    <p:sldId id="326" r:id="rId79"/>
    <p:sldId id="327" r:id="rId80"/>
    <p:sldId id="328" r:id="rId81"/>
    <p:sldId id="336" r:id="rId82"/>
    <p:sldId id="335" r:id="rId83"/>
    <p:sldId id="334" r:id="rId84"/>
    <p:sldId id="332" r:id="rId85"/>
    <p:sldId id="333" r:id="rId86"/>
    <p:sldId id="331" r:id="rId87"/>
    <p:sldId id="330" r:id="rId88"/>
    <p:sldId id="329" r:id="rId89"/>
    <p:sldId id="337" r:id="rId90"/>
    <p:sldId id="338" r:id="rId91"/>
    <p:sldId id="339" r:id="rId92"/>
    <p:sldId id="340" r:id="rId93"/>
    <p:sldId id="341" r:id="rId94"/>
    <p:sldId id="351" r:id="rId95"/>
    <p:sldId id="342" r:id="rId96"/>
    <p:sldId id="343" r:id="rId97"/>
    <p:sldId id="345" r:id="rId98"/>
    <p:sldId id="344" r:id="rId99"/>
    <p:sldId id="356" r:id="rId100"/>
    <p:sldId id="346" r:id="rId101"/>
    <p:sldId id="347" r:id="rId102"/>
    <p:sldId id="348" r:id="rId103"/>
    <p:sldId id="349" r:id="rId104"/>
    <p:sldId id="350" r:id="rId105"/>
    <p:sldId id="354" r:id="rId106"/>
    <p:sldId id="353" r:id="rId107"/>
    <p:sldId id="355" r:id="rId10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90" y="-4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9.xml"/><Relationship Id="rId21" Type="http://schemas.openxmlformats.org/officeDocument/2006/relationships/slide" Target="slides/slide4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63" Type="http://schemas.openxmlformats.org/officeDocument/2006/relationships/slide" Target="slides/slide46.xml"/><Relationship Id="rId68" Type="http://schemas.openxmlformats.org/officeDocument/2006/relationships/slide" Target="slides/slide51.xml"/><Relationship Id="rId84" Type="http://schemas.openxmlformats.org/officeDocument/2006/relationships/slide" Target="slides/slide67.xml"/><Relationship Id="rId89" Type="http://schemas.openxmlformats.org/officeDocument/2006/relationships/slide" Target="slides/slide72.xml"/><Relationship Id="rId1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2.xml"/><Relationship Id="rId107" Type="http://schemas.openxmlformats.org/officeDocument/2006/relationships/slide" Target="slides/slide90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66" Type="http://schemas.openxmlformats.org/officeDocument/2006/relationships/slide" Target="slides/slide49.xml"/><Relationship Id="rId74" Type="http://schemas.openxmlformats.org/officeDocument/2006/relationships/slide" Target="slides/slide57.xml"/><Relationship Id="rId79" Type="http://schemas.openxmlformats.org/officeDocument/2006/relationships/slide" Target="slides/slide62.xml"/><Relationship Id="rId87" Type="http://schemas.openxmlformats.org/officeDocument/2006/relationships/slide" Target="slides/slide70.xml"/><Relationship Id="rId102" Type="http://schemas.openxmlformats.org/officeDocument/2006/relationships/slide" Target="slides/slide85.xml"/><Relationship Id="rId11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4.xml"/><Relationship Id="rId82" Type="http://schemas.openxmlformats.org/officeDocument/2006/relationships/slide" Target="slides/slide65.xml"/><Relationship Id="rId90" Type="http://schemas.openxmlformats.org/officeDocument/2006/relationships/slide" Target="slides/slide73.xml"/><Relationship Id="rId95" Type="http://schemas.openxmlformats.org/officeDocument/2006/relationships/slide" Target="slides/slide78.xml"/><Relationship Id="rId19" Type="http://schemas.openxmlformats.org/officeDocument/2006/relationships/slide" Target="slides/slide2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slide" Target="slides/slide39.xml"/><Relationship Id="rId64" Type="http://schemas.openxmlformats.org/officeDocument/2006/relationships/slide" Target="slides/slide47.xml"/><Relationship Id="rId69" Type="http://schemas.openxmlformats.org/officeDocument/2006/relationships/slide" Target="slides/slide52.xml"/><Relationship Id="rId77" Type="http://schemas.openxmlformats.org/officeDocument/2006/relationships/slide" Target="slides/slide60.xml"/><Relationship Id="rId100" Type="http://schemas.openxmlformats.org/officeDocument/2006/relationships/slide" Target="slides/slide83.xml"/><Relationship Id="rId105" Type="http://schemas.openxmlformats.org/officeDocument/2006/relationships/slide" Target="slides/slide8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72" Type="http://schemas.openxmlformats.org/officeDocument/2006/relationships/slide" Target="slides/slide55.xml"/><Relationship Id="rId80" Type="http://schemas.openxmlformats.org/officeDocument/2006/relationships/slide" Target="slides/slide63.xml"/><Relationship Id="rId85" Type="http://schemas.openxmlformats.org/officeDocument/2006/relationships/slide" Target="slides/slide68.xml"/><Relationship Id="rId93" Type="http://schemas.openxmlformats.org/officeDocument/2006/relationships/slide" Target="slides/slide76.xml"/><Relationship Id="rId98" Type="http://schemas.openxmlformats.org/officeDocument/2006/relationships/slide" Target="slides/slide8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slide" Target="slides/slide42.xml"/><Relationship Id="rId67" Type="http://schemas.openxmlformats.org/officeDocument/2006/relationships/slide" Target="slides/slide50.xml"/><Relationship Id="rId103" Type="http://schemas.openxmlformats.org/officeDocument/2006/relationships/slide" Target="slides/slide86.xml"/><Relationship Id="rId108" Type="http://schemas.openxmlformats.org/officeDocument/2006/relationships/slide" Target="slides/slide91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slide" Target="slides/slide45.xml"/><Relationship Id="rId70" Type="http://schemas.openxmlformats.org/officeDocument/2006/relationships/slide" Target="slides/slide53.xml"/><Relationship Id="rId75" Type="http://schemas.openxmlformats.org/officeDocument/2006/relationships/slide" Target="slides/slide58.xml"/><Relationship Id="rId83" Type="http://schemas.openxmlformats.org/officeDocument/2006/relationships/slide" Target="slides/slide66.xml"/><Relationship Id="rId88" Type="http://schemas.openxmlformats.org/officeDocument/2006/relationships/slide" Target="slides/slide71.xml"/><Relationship Id="rId91" Type="http://schemas.openxmlformats.org/officeDocument/2006/relationships/slide" Target="slides/slide74.xml"/><Relationship Id="rId96" Type="http://schemas.openxmlformats.org/officeDocument/2006/relationships/slide" Target="slides/slide79.xml"/><Relationship Id="rId11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106" Type="http://schemas.openxmlformats.org/officeDocument/2006/relationships/slide" Target="slides/slide89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slide" Target="slides/slide43.xml"/><Relationship Id="rId65" Type="http://schemas.openxmlformats.org/officeDocument/2006/relationships/slide" Target="slides/slide48.xml"/><Relationship Id="rId73" Type="http://schemas.openxmlformats.org/officeDocument/2006/relationships/slide" Target="slides/slide56.xml"/><Relationship Id="rId78" Type="http://schemas.openxmlformats.org/officeDocument/2006/relationships/slide" Target="slides/slide61.xml"/><Relationship Id="rId81" Type="http://schemas.openxmlformats.org/officeDocument/2006/relationships/slide" Target="slides/slide64.xml"/><Relationship Id="rId86" Type="http://schemas.openxmlformats.org/officeDocument/2006/relationships/slide" Target="slides/slide69.xml"/><Relationship Id="rId94" Type="http://schemas.openxmlformats.org/officeDocument/2006/relationships/slide" Target="slides/slide77.xml"/><Relationship Id="rId99" Type="http://schemas.openxmlformats.org/officeDocument/2006/relationships/slide" Target="slides/slide82.xml"/><Relationship Id="rId101" Type="http://schemas.openxmlformats.org/officeDocument/2006/relationships/slide" Target="slides/slide8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39" Type="http://schemas.openxmlformats.org/officeDocument/2006/relationships/slide" Target="slides/slide22.xml"/><Relationship Id="rId109" Type="http://schemas.openxmlformats.org/officeDocument/2006/relationships/presProps" Target="presProps.xml"/><Relationship Id="rId34" Type="http://schemas.openxmlformats.org/officeDocument/2006/relationships/slide" Target="slides/slide17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76" Type="http://schemas.openxmlformats.org/officeDocument/2006/relationships/slide" Target="slides/slide59.xml"/><Relationship Id="rId97" Type="http://schemas.openxmlformats.org/officeDocument/2006/relationships/slide" Target="slides/slide80.xml"/><Relationship Id="rId104" Type="http://schemas.openxmlformats.org/officeDocument/2006/relationships/slide" Target="slides/slide87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4.xml"/><Relationship Id="rId92" Type="http://schemas.openxmlformats.org/officeDocument/2006/relationships/slide" Target="slides/slide7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472063648293963"/>
          <c:y val="4.9960875984251966E-2"/>
          <c:w val="0.78265304413308467"/>
          <c:h val="0.6534714566929134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7364868316390943E-2"/>
                  <c:y val="-0.34013617294444914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5413148657622616E-2"/>
                  <c:y val="-0.34143380599109913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2016</c:v>
                </c:pt>
                <c:pt idx="1">
                  <c:v>2017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</c:v>
                </c:pt>
                <c:pt idx="1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9248000"/>
        <c:axId val="99249536"/>
        <c:axId val="0"/>
      </c:bar3DChart>
      <c:catAx>
        <c:axId val="992480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99249536"/>
        <c:crosses val="autoZero"/>
        <c:auto val="1"/>
        <c:lblAlgn val="ctr"/>
        <c:lblOffset val="100"/>
        <c:noMultiLvlLbl val="0"/>
      </c:catAx>
      <c:valAx>
        <c:axId val="992495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9248000"/>
        <c:crosses val="autoZero"/>
        <c:crossBetween val="between"/>
      </c:valAx>
      <c:spPr>
        <a:noFill/>
        <a:ln w="29570">
          <a:noFill/>
        </a:ln>
      </c:spPr>
    </c:plotArea>
    <c:plotVisOnly val="1"/>
    <c:dispBlanksAs val="gap"/>
    <c:showDLblsOverMax val="0"/>
  </c:chart>
  <c:txPr>
    <a:bodyPr/>
    <a:lstStyle/>
    <a:p>
      <a:pPr>
        <a:defRPr sz="2096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472063648293963"/>
          <c:y val="4.9960875984251966E-2"/>
          <c:w val="0.78265304413308467"/>
          <c:h val="0.6534714566929134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7364868316390943E-2"/>
                  <c:y val="-0.34013592755242067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5413148657622616E-2"/>
                  <c:y val="-0.17314395285332035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2016</c:v>
                </c:pt>
                <c:pt idx="1">
                  <c:v>2017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40</c:v>
                </c:pt>
                <c:pt idx="1">
                  <c:v>39.9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5092480"/>
        <c:axId val="25094016"/>
        <c:axId val="0"/>
      </c:bar3DChart>
      <c:catAx>
        <c:axId val="250924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5094016"/>
        <c:crosses val="autoZero"/>
        <c:auto val="1"/>
        <c:lblAlgn val="ctr"/>
        <c:lblOffset val="100"/>
        <c:noMultiLvlLbl val="0"/>
      </c:catAx>
      <c:valAx>
        <c:axId val="250940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5092480"/>
        <c:crosses val="autoZero"/>
        <c:crossBetween val="between"/>
      </c:valAx>
      <c:spPr>
        <a:noFill/>
        <a:ln w="29570">
          <a:noFill/>
        </a:ln>
      </c:spPr>
    </c:plotArea>
    <c:plotVisOnly val="1"/>
    <c:dispBlanksAs val="gap"/>
    <c:showDLblsOverMax val="0"/>
  </c:chart>
  <c:txPr>
    <a:bodyPr/>
    <a:lstStyle/>
    <a:p>
      <a:pPr>
        <a:defRPr sz="2096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472063648293963"/>
          <c:y val="4.9960875984251966E-2"/>
          <c:w val="0.78265304413308467"/>
          <c:h val="0.6534714566929134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0782148165912522E-2"/>
                  <c:y val="-0.34744118348842756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2299473771508441E-2"/>
                  <c:y val="-0.21439370078740158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2016</c:v>
                </c:pt>
                <c:pt idx="1">
                  <c:v>2017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68.8</c:v>
                </c:pt>
                <c:pt idx="1">
                  <c:v>64.8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9959552"/>
        <c:axId val="99961088"/>
        <c:axId val="0"/>
      </c:bar3DChart>
      <c:catAx>
        <c:axId val="999595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99961088"/>
        <c:crosses val="autoZero"/>
        <c:auto val="1"/>
        <c:lblAlgn val="ctr"/>
        <c:lblOffset val="100"/>
        <c:noMultiLvlLbl val="0"/>
      </c:catAx>
      <c:valAx>
        <c:axId val="999610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9959552"/>
        <c:crosses val="autoZero"/>
        <c:crossBetween val="between"/>
      </c:valAx>
      <c:spPr>
        <a:noFill/>
        <a:ln w="32657">
          <a:noFill/>
        </a:ln>
      </c:spPr>
    </c:plotArea>
    <c:plotVisOnly val="1"/>
    <c:dispBlanksAs val="gap"/>
    <c:showDLblsOverMax val="0"/>
  </c:chart>
  <c:txPr>
    <a:bodyPr/>
    <a:lstStyle/>
    <a:p>
      <a:pPr>
        <a:defRPr sz="2314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826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3193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94735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41649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49087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28727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29973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09674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20344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867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43758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826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3193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94735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41649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49087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28727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29973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09674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2034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826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86725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43758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826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3193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94735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41649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49087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28727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29973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0967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3193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20344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86725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43758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826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3193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94735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41649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49087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28727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2997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94735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09674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20344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86725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43758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826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3193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94735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41649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49087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2872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41649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29973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09674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20344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86725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43758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826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3193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94735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41649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4908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49087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28727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29973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09674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20344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86725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43758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826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3193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94735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4164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28727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49087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28727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29973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09674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20344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86725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43758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083660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36701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5249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29973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16062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3040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81120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59799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21012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85227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98177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155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096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2034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8672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4375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82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319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9473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4164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4908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2872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299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0967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2034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8672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4375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82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319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9473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4164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4908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287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2997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0967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2034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8672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4375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82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319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9473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4164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490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24.08.2017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2872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2997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0967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2034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8672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4375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82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3193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94735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416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24.08.2017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4908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2872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2997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09674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20344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8672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43758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82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3193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947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24.08.2017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41649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49087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2872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29973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09674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20344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86725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43758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826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31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94735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41649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49087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28727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29973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09674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20344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86725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43758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8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3193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94735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41649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49087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28727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29973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09674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2034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86725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437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377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377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377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377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377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377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377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047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377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377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377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377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377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377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377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377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9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9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01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12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56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7.xml"/><Relationship Id="rId6" Type="http://schemas.openxmlformats.org/officeDocument/2006/relationships/image" Target="../media/image28.jpeg"/><Relationship Id="rId5" Type="http://schemas.openxmlformats.org/officeDocument/2006/relationships/chart" Target="../charts/chart3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45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7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3.xml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7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7.xml"/><Relationship Id="rId5" Type="http://schemas.openxmlformats.org/officeDocument/2006/relationships/image" Target="../media/image41.jpe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7.xml"/><Relationship Id="rId5" Type="http://schemas.openxmlformats.org/officeDocument/2006/relationships/image" Target="../media/image42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7.xml"/><Relationship Id="rId5" Type="http://schemas.openxmlformats.org/officeDocument/2006/relationships/image" Target="../media/image46.jpeg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7.xml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7.xml"/><Relationship Id="rId5" Type="http://schemas.openxmlformats.org/officeDocument/2006/relationships/image" Target="../media/image50.jpeg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7.xml"/><Relationship Id="rId5" Type="http://schemas.openxmlformats.org/officeDocument/2006/relationships/image" Target="../media/image45.png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7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56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2.png"/><Relationship Id="rId7" Type="http://schemas.openxmlformats.org/officeDocument/2006/relationships/image" Target="../media/image60.jpeg"/><Relationship Id="rId12" Type="http://schemas.openxmlformats.org/officeDocument/2006/relationships/image" Target="../media/image6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7.xml"/><Relationship Id="rId6" Type="http://schemas.openxmlformats.org/officeDocument/2006/relationships/image" Target="../media/image59.jpeg"/><Relationship Id="rId11" Type="http://schemas.openxmlformats.org/officeDocument/2006/relationships/image" Target="../media/image64.jpeg"/><Relationship Id="rId5" Type="http://schemas.openxmlformats.org/officeDocument/2006/relationships/image" Target="../media/image58.jpeg"/><Relationship Id="rId10" Type="http://schemas.openxmlformats.org/officeDocument/2006/relationships/image" Target="../media/image63.jpeg"/><Relationship Id="rId4" Type="http://schemas.microsoft.com/office/2007/relationships/hdphoto" Target="../media/hdphoto1.wdp"/><Relationship Id="rId9" Type="http://schemas.openxmlformats.org/officeDocument/2006/relationships/image" Target="../media/image62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2.png"/><Relationship Id="rId7" Type="http://schemas.openxmlformats.org/officeDocument/2006/relationships/image" Target="../media/image6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7.xml"/><Relationship Id="rId6" Type="http://schemas.microsoft.com/office/2007/relationships/hdphoto" Target="../media/hdphoto4.wdp"/><Relationship Id="rId5" Type="http://schemas.openxmlformats.org/officeDocument/2006/relationships/image" Target="../media/image66.png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2.png"/><Relationship Id="rId7" Type="http://schemas.openxmlformats.org/officeDocument/2006/relationships/image" Target="../media/image7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microsoft.com/office/2007/relationships/hdphoto" Target="../media/hdphoto1.wdp"/><Relationship Id="rId9" Type="http://schemas.openxmlformats.org/officeDocument/2006/relationships/image" Target="../media/image7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7.xml"/><Relationship Id="rId5" Type="http://schemas.openxmlformats.org/officeDocument/2006/relationships/image" Target="../media/image74.jpeg"/><Relationship Id="rId4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2.png"/><Relationship Id="rId7" Type="http://schemas.openxmlformats.org/officeDocument/2006/relationships/image" Target="../media/image7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7.xml"/><Relationship Id="rId6" Type="http://schemas.microsoft.com/office/2007/relationships/hdphoto" Target="../media/hdphoto5.wdp"/><Relationship Id="rId5" Type="http://schemas.openxmlformats.org/officeDocument/2006/relationships/image" Target="../media/image76.png"/><Relationship Id="rId4" Type="http://schemas.microsoft.com/office/2007/relationships/hdphoto" Target="../media/hdphoto1.wdp"/><Relationship Id="rId9" Type="http://schemas.microsoft.com/office/2007/relationships/hdphoto" Target="../media/hdphoto6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7.xml"/><Relationship Id="rId5" Type="http://schemas.openxmlformats.org/officeDocument/2006/relationships/image" Target="../media/image81.jpeg"/><Relationship Id="rId4" Type="http://schemas.microsoft.com/office/2007/relationships/hdphoto" Target="../media/hdphoto1.wdp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2.png"/><Relationship Id="rId7" Type="http://schemas.openxmlformats.org/officeDocument/2006/relationships/image" Target="../media/image8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microsoft.com/office/2007/relationships/hdphoto" Target="../media/hdphoto1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7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7.xml"/><Relationship Id="rId6" Type="http://schemas.openxmlformats.org/officeDocument/2006/relationships/image" Target="../media/image93.jpeg"/><Relationship Id="rId5" Type="http://schemas.openxmlformats.org/officeDocument/2006/relationships/image" Target="../media/image92.jpg"/><Relationship Id="rId4" Type="http://schemas.openxmlformats.org/officeDocument/2006/relationships/image" Target="../media/image91.png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98.png"/><Relationship Id="rId3" Type="http://schemas.openxmlformats.org/officeDocument/2006/relationships/image" Target="../media/image2.png"/><Relationship Id="rId7" Type="http://schemas.openxmlformats.org/officeDocument/2006/relationships/image" Target="../media/image95.png"/><Relationship Id="rId12" Type="http://schemas.microsoft.com/office/2007/relationships/hdphoto" Target="../media/hdphoto10.wdp"/><Relationship Id="rId2" Type="http://schemas.openxmlformats.org/officeDocument/2006/relationships/image" Target="../media/image1.jpg"/><Relationship Id="rId16" Type="http://schemas.openxmlformats.org/officeDocument/2006/relationships/image" Target="../media/image100.jpeg"/><Relationship Id="rId1" Type="http://schemas.openxmlformats.org/officeDocument/2006/relationships/slideLayout" Target="../slideLayouts/slideLayout167.xml"/><Relationship Id="rId6" Type="http://schemas.microsoft.com/office/2007/relationships/hdphoto" Target="../media/hdphoto7.wdp"/><Relationship Id="rId11" Type="http://schemas.openxmlformats.org/officeDocument/2006/relationships/image" Target="../media/image97.png"/><Relationship Id="rId5" Type="http://schemas.openxmlformats.org/officeDocument/2006/relationships/image" Target="../media/image94.png"/><Relationship Id="rId15" Type="http://schemas.microsoft.com/office/2007/relationships/hdphoto" Target="../media/hdphoto11.wdp"/><Relationship Id="rId10" Type="http://schemas.microsoft.com/office/2007/relationships/hdphoto" Target="../media/hdphoto9.wdp"/><Relationship Id="rId4" Type="http://schemas.microsoft.com/office/2007/relationships/hdphoto" Target="../media/hdphoto1.wdp"/><Relationship Id="rId9" Type="http://schemas.openxmlformats.org/officeDocument/2006/relationships/image" Target="../media/image96.png"/><Relationship Id="rId14" Type="http://schemas.openxmlformats.org/officeDocument/2006/relationships/image" Target="../media/image9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7.xml"/><Relationship Id="rId6" Type="http://schemas.openxmlformats.org/officeDocument/2006/relationships/image" Target="../media/image101.jpg"/><Relationship Id="rId5" Type="http://schemas.openxmlformats.org/officeDocument/2006/relationships/image" Target="../media/image100.jpeg"/><Relationship Id="rId4" Type="http://schemas.microsoft.com/office/2007/relationships/hdphoto" Target="../media/hdphoto11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7.xml"/><Relationship Id="rId6" Type="http://schemas.openxmlformats.org/officeDocument/2006/relationships/image" Target="../media/image100.jpeg"/><Relationship Id="rId5" Type="http://schemas.microsoft.com/office/2007/relationships/hdphoto" Target="../media/hdphoto11.wdp"/><Relationship Id="rId4" Type="http://schemas.openxmlformats.org/officeDocument/2006/relationships/image" Target="../media/image9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7.xml"/><Relationship Id="rId6" Type="http://schemas.openxmlformats.org/officeDocument/2006/relationships/image" Target="../media/image103.jpeg"/><Relationship Id="rId5" Type="http://schemas.openxmlformats.org/officeDocument/2006/relationships/image" Target="../media/image100.jpeg"/><Relationship Id="rId4" Type="http://schemas.microsoft.com/office/2007/relationships/hdphoto" Target="../media/hdphoto11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7.xml"/><Relationship Id="rId6" Type="http://schemas.openxmlformats.org/officeDocument/2006/relationships/image" Target="../media/image100.jpeg"/><Relationship Id="rId5" Type="http://schemas.microsoft.com/office/2007/relationships/hdphoto" Target="../media/hdphoto11.wdp"/><Relationship Id="rId4" Type="http://schemas.openxmlformats.org/officeDocument/2006/relationships/image" Target="../media/image9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7.xml"/><Relationship Id="rId6" Type="http://schemas.openxmlformats.org/officeDocument/2006/relationships/image" Target="../media/image105.jpeg"/><Relationship Id="rId5" Type="http://schemas.openxmlformats.org/officeDocument/2006/relationships/image" Target="../media/image100.jpeg"/><Relationship Id="rId4" Type="http://schemas.microsoft.com/office/2007/relationships/hdphoto" Target="../media/hdphoto1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7.xml"/><Relationship Id="rId6" Type="http://schemas.openxmlformats.org/officeDocument/2006/relationships/image" Target="../media/image107.jpeg"/><Relationship Id="rId5" Type="http://schemas.openxmlformats.org/officeDocument/2006/relationships/image" Target="../media/image100.jpeg"/><Relationship Id="rId4" Type="http://schemas.microsoft.com/office/2007/relationships/hdphoto" Target="../media/hdphoto11.wd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2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7.xml"/><Relationship Id="rId6" Type="http://schemas.openxmlformats.org/officeDocument/2006/relationships/image" Target="../media/image109.png"/><Relationship Id="rId5" Type="http://schemas.openxmlformats.org/officeDocument/2006/relationships/image" Target="../media/image108.jpeg"/><Relationship Id="rId4" Type="http://schemas.microsoft.com/office/2007/relationships/hdphoto" Target="../media/hdphoto1.wd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7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microsoft.com/office/2007/relationships/hdphoto" Target="../media/hdphoto1.wd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7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microsoft.com/office/2007/relationships/hdphoto" Target="../media/hdphoto1.wdp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7.xml"/><Relationship Id="rId5" Type="http://schemas.openxmlformats.org/officeDocument/2006/relationships/image" Target="../media/image114.jpeg"/><Relationship Id="rId4" Type="http://schemas.microsoft.com/office/2007/relationships/hdphoto" Target="../media/hdphoto1.wdp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7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microsoft.com/office/2007/relationships/hdphoto" Target="../media/hdphoto1.wdp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7.xml"/><Relationship Id="rId5" Type="http://schemas.openxmlformats.org/officeDocument/2006/relationships/image" Target="../media/image118.jpeg"/><Relationship Id="rId4" Type="http://schemas.microsoft.com/office/2007/relationships/hdphoto" Target="../media/hdphoto13.wdp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7.xml"/><Relationship Id="rId5" Type="http://schemas.openxmlformats.org/officeDocument/2006/relationships/image" Target="../media/image119.png"/><Relationship Id="rId4" Type="http://schemas.microsoft.com/office/2007/relationships/hdphoto" Target="../media/hdphoto1.wdp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7.xml"/><Relationship Id="rId5" Type="http://schemas.openxmlformats.org/officeDocument/2006/relationships/image" Target="../media/image120.jpeg"/><Relationship Id="rId4" Type="http://schemas.microsoft.com/office/2007/relationships/hdphoto" Target="../media/hdphoto1.wdp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7.xml"/><Relationship Id="rId5" Type="http://schemas.openxmlformats.org/officeDocument/2006/relationships/image" Target="../media/image121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7.xml"/><Relationship Id="rId5" Type="http://schemas.openxmlformats.org/officeDocument/2006/relationships/image" Target="../media/image124.jpeg"/><Relationship Id="rId4" Type="http://schemas.openxmlformats.org/officeDocument/2006/relationships/image" Target="../media/image12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7.xml"/><Relationship Id="rId5" Type="http://schemas.openxmlformats.org/officeDocument/2006/relationships/image" Target="../media/image125.jpeg"/><Relationship Id="rId4" Type="http://schemas.microsoft.com/office/2007/relationships/hdphoto" Target="../media/hdphoto1.wdp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7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openxmlformats.org/officeDocument/2006/relationships/image" Target="../media/image127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7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microsoft.com/office/2007/relationships/hdphoto" Target="../media/hdphoto1.wdp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eg"/><Relationship Id="rId3" Type="http://schemas.openxmlformats.org/officeDocument/2006/relationships/image" Target="../media/image2.png"/><Relationship Id="rId7" Type="http://schemas.openxmlformats.org/officeDocument/2006/relationships/image" Target="../media/image13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7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microsoft.com/office/2007/relationships/hdphoto" Target="../media/hdphoto1.wdp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7.xml"/><Relationship Id="rId4" Type="http://schemas.microsoft.com/office/2007/relationships/hdphoto" Target="../media/hdphoto1.wdp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7.xml"/><Relationship Id="rId4" Type="http://schemas.microsoft.com/office/2007/relationships/hdphoto" Target="../media/hdphoto1.wdp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7.xml"/><Relationship Id="rId4" Type="http://schemas.microsoft.com/office/2007/relationships/hdphoto" Target="../media/hdphoto1.wdp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6.xml"/><Relationship Id="rId4" Type="http://schemas.microsoft.com/office/2007/relationships/hdphoto" Target="../media/hdphoto1.wdp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3" Type="http://schemas.openxmlformats.org/officeDocument/2006/relationships/image" Target="../media/image2.png"/><Relationship Id="rId7" Type="http://schemas.openxmlformats.org/officeDocument/2006/relationships/image" Target="../media/image13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7.xml"/><Relationship Id="rId6" Type="http://schemas.microsoft.com/office/2007/relationships/hdphoto" Target="../media/hdphoto14.wdp"/><Relationship Id="rId5" Type="http://schemas.openxmlformats.org/officeDocument/2006/relationships/image" Target="../media/image134.jpeg"/><Relationship Id="rId4" Type="http://schemas.microsoft.com/office/2007/relationships/hdphoto" Target="../media/hdphoto1.wdp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7.xml"/><Relationship Id="rId5" Type="http://schemas.openxmlformats.org/officeDocument/2006/relationships/image" Target="../media/image137.jpeg"/><Relationship Id="rId4" Type="http://schemas.microsoft.com/office/2007/relationships/hdphoto" Target="../media/hdphoto1.wdp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7.xml"/><Relationship Id="rId5" Type="http://schemas.openxmlformats.org/officeDocument/2006/relationships/image" Target="../media/image138.jpeg"/><Relationship Id="rId4" Type="http://schemas.microsoft.com/office/2007/relationships/hdphoto" Target="../media/hdphoto1.wdp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7.xml"/><Relationship Id="rId5" Type="http://schemas.openxmlformats.org/officeDocument/2006/relationships/image" Target="../media/image139.jpeg"/><Relationship Id="rId4" Type="http://schemas.microsoft.com/office/2007/relationships/hdphoto" Target="../media/hdphoto1.wdp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7.xml"/><Relationship Id="rId5" Type="http://schemas.openxmlformats.org/officeDocument/2006/relationships/image" Target="../media/image140.jpeg"/><Relationship Id="rId4" Type="http://schemas.microsoft.com/office/2007/relationships/hdphoto" Target="../media/hdphoto1.wdp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7.xml"/><Relationship Id="rId5" Type="http://schemas.openxmlformats.org/officeDocument/2006/relationships/image" Target="../media/image141.jpeg"/><Relationship Id="rId4" Type="http://schemas.microsoft.com/office/2007/relationships/hdphoto" Target="../media/hdphoto1.wdp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7.xml"/><Relationship Id="rId5" Type="http://schemas.openxmlformats.org/officeDocument/2006/relationships/image" Target="../media/image142.jpeg"/><Relationship Id="rId4" Type="http://schemas.microsoft.com/office/2007/relationships/hdphoto" Target="../media/hdphoto1.wdp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7.xml"/><Relationship Id="rId5" Type="http://schemas.openxmlformats.org/officeDocument/2006/relationships/image" Target="../media/image143.jpeg"/><Relationship Id="rId4" Type="http://schemas.microsoft.com/office/2007/relationships/hdphoto" Target="../media/hdphoto1.wdp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7.xml"/><Relationship Id="rId5" Type="http://schemas.openxmlformats.org/officeDocument/2006/relationships/image" Target="../media/image144.jpeg"/><Relationship Id="rId4" Type="http://schemas.microsoft.com/office/2007/relationships/hdphoto" Target="../media/hdphoto1.wdp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7.xml"/><Relationship Id="rId5" Type="http://schemas.openxmlformats.org/officeDocument/2006/relationships/image" Target="../media/image145.jpe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microsoft.com/office/2007/relationships/hdphoto" Target="../media/hdphoto1.wdp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7.xml"/><Relationship Id="rId5" Type="http://schemas.openxmlformats.org/officeDocument/2006/relationships/image" Target="../media/image146.jpeg"/><Relationship Id="rId4" Type="http://schemas.microsoft.com/office/2007/relationships/hdphoto" Target="../media/hdphoto1.wdp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7.xml"/><Relationship Id="rId6" Type="http://schemas.openxmlformats.org/officeDocument/2006/relationships/image" Target="../media/image148.jpeg"/><Relationship Id="rId5" Type="http://schemas.openxmlformats.org/officeDocument/2006/relationships/image" Target="../media/image147.jpeg"/><Relationship Id="rId4" Type="http://schemas.microsoft.com/office/2007/relationships/hdphoto" Target="../media/hdphoto1.wdp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7.xml"/><Relationship Id="rId6" Type="http://schemas.openxmlformats.org/officeDocument/2006/relationships/image" Target="../media/image150.jpeg"/><Relationship Id="rId5" Type="http://schemas.openxmlformats.org/officeDocument/2006/relationships/image" Target="../media/image149.jpeg"/><Relationship Id="rId4" Type="http://schemas.microsoft.com/office/2007/relationships/hdphoto" Target="../media/hdphoto1.wdp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78.xml"/><Relationship Id="rId6" Type="http://schemas.openxmlformats.org/officeDocument/2006/relationships/image" Target="../media/image153.jpeg"/><Relationship Id="rId5" Type="http://schemas.openxmlformats.org/officeDocument/2006/relationships/image" Target="../media/image152.jpeg"/><Relationship Id="rId4" Type="http://schemas.microsoft.com/office/2007/relationships/hdphoto" Target="../media/hdphoto1.wdp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7.xml"/><Relationship Id="rId5" Type="http://schemas.openxmlformats.org/officeDocument/2006/relationships/image" Target="../media/image155.jpeg"/><Relationship Id="rId4" Type="http://schemas.microsoft.com/office/2007/relationships/hdphoto" Target="../media/hdphoto1.wdp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7.xml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7.xml"/><Relationship Id="rId6" Type="http://schemas.openxmlformats.org/officeDocument/2006/relationships/image" Target="../media/image160.jpeg"/><Relationship Id="rId5" Type="http://schemas.openxmlformats.org/officeDocument/2006/relationships/image" Target="../media/image159.jpeg"/><Relationship Id="rId4" Type="http://schemas.microsoft.com/office/2007/relationships/hdphoto" Target="../media/hdphoto1.wdp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jpeg"/><Relationship Id="rId3" Type="http://schemas.openxmlformats.org/officeDocument/2006/relationships/image" Target="../media/image2.png"/><Relationship Id="rId7" Type="http://schemas.openxmlformats.org/officeDocument/2006/relationships/image" Target="../media/image16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7.xml"/><Relationship Id="rId6" Type="http://schemas.openxmlformats.org/officeDocument/2006/relationships/image" Target="../media/image163.jpeg"/><Relationship Id="rId5" Type="http://schemas.openxmlformats.org/officeDocument/2006/relationships/image" Target="../media/image162.jpeg"/><Relationship Id="rId4" Type="http://schemas.microsoft.com/office/2007/relationships/hdphoto" Target="../media/hdphoto1.wdp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7.xml"/><Relationship Id="rId4" Type="http://schemas.microsoft.com/office/2007/relationships/hdphoto" Target="../media/hdphoto1.wdp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7.xml"/><Relationship Id="rId5" Type="http://schemas.openxmlformats.org/officeDocument/2006/relationships/image" Target="../media/image166.jpe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microsoft.com/office/2007/relationships/hdphoto" Target="../media/hdphoto1.wdp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7.xml"/><Relationship Id="rId5" Type="http://schemas.openxmlformats.org/officeDocument/2006/relationships/image" Target="../media/image167.jpeg"/><Relationship Id="rId4" Type="http://schemas.microsoft.com/office/2007/relationships/hdphoto" Target="../media/hdphoto1.wdp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7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23528" y="188640"/>
            <a:ext cx="8640960" cy="6552728"/>
          </a:xfrm>
          <a:prstGeom prst="roundRect">
            <a:avLst/>
          </a:prstGeom>
          <a:solidFill>
            <a:schemeClr val="tx2">
              <a:lumMod val="20000"/>
              <a:lumOff val="80000"/>
              <a:alpha val="87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Современное образование Ковровского района: социальное партнерство семьи и школы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-99392"/>
            <a:ext cx="2160240" cy="162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9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43174" y="188640"/>
            <a:ext cx="8640960" cy="6552728"/>
          </a:xfrm>
          <a:prstGeom prst="roundRect">
            <a:avLst/>
          </a:prstGeom>
          <a:solidFill>
            <a:schemeClr val="tx2">
              <a:lumMod val="20000"/>
              <a:lumOff val="80000"/>
              <a:alpha val="87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>
              <a:solidFill>
                <a:prstClr val="white"/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  <a:latin typeface="Bookman Old Style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-99392"/>
            <a:ext cx="2160240" cy="16201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63888" y="46531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00069" y="874457"/>
            <a:ext cx="792717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31550" cmpd="sng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РЕЗУЛЬТАТЫ УЧЕБНОЙ ДЕЯТЕЛЬНОСТИ</a:t>
            </a:r>
            <a:endParaRPr lang="ru-RU" sz="3600" b="1" cap="none" spc="0" dirty="0">
              <a:ln w="31550" cmpd="sng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Пятиугольник 3"/>
          <p:cNvSpPr/>
          <p:nvPr/>
        </p:nvSpPr>
        <p:spPr>
          <a:xfrm>
            <a:off x="871838" y="2132856"/>
            <a:ext cx="7583631" cy="756084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УРОВЕНЬ ОБУЧЕННОСТИ УЧАЩИХСЯ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Пятиугольник 8"/>
          <p:cNvSpPr/>
          <p:nvPr/>
        </p:nvSpPr>
        <p:spPr>
          <a:xfrm>
            <a:off x="894629" y="3429000"/>
            <a:ext cx="7560840" cy="838708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ГОТОВНОСТЬ ИХ К ПРОДОЛЖЕНИЮ ОБРАЗОВАНИЯ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Пятиугольник 9"/>
          <p:cNvSpPr/>
          <p:nvPr/>
        </p:nvSpPr>
        <p:spPr>
          <a:xfrm>
            <a:off x="888928" y="4842968"/>
            <a:ext cx="7488832" cy="854804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УРОВЕНЬ ВОСПИТАННОСТИ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26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43174" y="188640"/>
            <a:ext cx="8640960" cy="6552728"/>
          </a:xfrm>
          <a:prstGeom prst="roundRect">
            <a:avLst/>
          </a:prstGeom>
          <a:solidFill>
            <a:schemeClr val="tx2">
              <a:lumMod val="20000"/>
              <a:lumOff val="80000"/>
              <a:alpha val="87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>
              <a:solidFill>
                <a:prstClr val="white"/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  <a:latin typeface="Bookman Old Style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-99392"/>
            <a:ext cx="2160240" cy="16201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63888" y="46531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Пятиугольник 3"/>
          <p:cNvSpPr/>
          <p:nvPr/>
        </p:nvSpPr>
        <p:spPr>
          <a:xfrm>
            <a:off x="871838" y="2132856"/>
            <a:ext cx="7583631" cy="756084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СОСТОЯНИЕ ЗДОРОВЬЯ ДЕТЕЙ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Пятиугольник 8"/>
          <p:cNvSpPr/>
          <p:nvPr/>
        </p:nvSpPr>
        <p:spPr>
          <a:xfrm>
            <a:off x="894629" y="3429000"/>
            <a:ext cx="7560840" cy="838708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УРОВЕНЬ СОЦИАЛЬНОЙ АДАПТАЦИИ ВЫПУСКНИКОВ К ЖИЗНИ В ОБЩЕСТВЕ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Пятиугольник 9"/>
          <p:cNvSpPr/>
          <p:nvPr/>
        </p:nvSpPr>
        <p:spPr>
          <a:xfrm>
            <a:off x="888928" y="4842968"/>
            <a:ext cx="7488832" cy="854804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УРОВЕНЬ ВЫПОЛНЕНИЯ СТАНДАРТОВ ОБРАЗОВАНИЯ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71340" y="703691"/>
            <a:ext cx="792717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31550" cmpd="sng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РЕЗУЛЬТАТЫ УЧЕБНОЙ ДЕЯТЕЛЬНОСТИ</a:t>
            </a:r>
            <a:endParaRPr lang="ru-RU" sz="3600" b="1" cap="none" spc="0" dirty="0">
              <a:ln w="31550" cmpd="sng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3007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23528" y="188640"/>
            <a:ext cx="8640960" cy="6552728"/>
          </a:xfrm>
          <a:prstGeom prst="roundRect">
            <a:avLst/>
          </a:prstGeom>
          <a:solidFill>
            <a:schemeClr val="tx2">
              <a:lumMod val="20000"/>
              <a:lumOff val="80000"/>
              <a:alpha val="87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</a:endParaRPr>
          </a:p>
        </p:txBody>
      </p:sp>
      <p:pic>
        <p:nvPicPr>
          <p:cNvPr id="4" name="Picture 28" descr="e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4797425"/>
            <a:ext cx="2525713" cy="165735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9" descr="30149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38" y="4941888"/>
            <a:ext cx="2332037" cy="1554162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0" descr="na-portale-gosuslug-opublikovany-rezultaty-probnykh-e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888" y="3717032"/>
            <a:ext cx="2303462" cy="1741488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9" descr="1446918334_gia_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669" y="476672"/>
            <a:ext cx="1396677" cy="1008112"/>
          </a:xfrm>
          <a:prstGeom prst="rect">
            <a:avLst/>
          </a:prstGeom>
          <a:noFill/>
          <a:ln w="38100">
            <a:solidFill>
              <a:srgbClr val="66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uoterek.ucoz.ru/_nw/4/3163399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20" y="1728727"/>
            <a:ext cx="3292901" cy="1555103"/>
          </a:xfrm>
          <a:prstGeom prst="rect">
            <a:avLst/>
          </a:prstGeom>
          <a:noFill/>
          <a:effectLst>
            <a:glow rad="635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http://s87.org.ru/userfiles/images/og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10" descr="http://maoushili.ru/upload/iblock/be6/be611622f715334d56979f79d4fef49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3" name="Picture 11" descr="D:\Документы\Августовская КОНФЕРЕНЦИЯ\Конференция 2017\презентация\1111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186" y="1728727"/>
            <a:ext cx="3196952" cy="1555103"/>
          </a:xfrm>
          <a:prstGeom prst="rect">
            <a:avLst/>
          </a:prstGeom>
          <a:noFill/>
          <a:effectLst>
            <a:glow rad="635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426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69160" y="233849"/>
            <a:ext cx="8640960" cy="6552728"/>
          </a:xfrm>
          <a:prstGeom prst="roundRect">
            <a:avLst/>
          </a:prstGeom>
          <a:solidFill>
            <a:schemeClr val="tx2">
              <a:lumMod val="20000"/>
              <a:lumOff val="80000"/>
              <a:alpha val="87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5805264"/>
            <a:ext cx="2160240" cy="1620180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3317293"/>
              </p:ext>
            </p:extLst>
          </p:nvPr>
        </p:nvGraphicFramePr>
        <p:xfrm>
          <a:off x="1259632" y="1124744"/>
          <a:ext cx="6603189" cy="5608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01950"/>
                <a:gridCol w="1202506"/>
                <a:gridCol w="1080120"/>
                <a:gridCol w="1418613"/>
              </a:tblGrid>
              <a:tr h="26670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Bookman Old Style" pitchFamily="18" charset="0"/>
                        </a:rPr>
                        <a:t>предмет</a:t>
                      </a:r>
                      <a:endParaRPr lang="ru-RU" sz="1600" dirty="0"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Bookman Old Style" pitchFamily="18" charset="0"/>
                        </a:rPr>
                        <a:t>Средний балл</a:t>
                      </a:r>
                      <a:endParaRPr lang="ru-RU" sz="1600"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33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Bookman Old Style" pitchFamily="18" charset="0"/>
                        </a:rPr>
                        <a:t>область</a:t>
                      </a:r>
                      <a:endParaRPr lang="ru-RU" sz="1600"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man Old Style" pitchFamily="18" charset="0"/>
                        </a:rPr>
                        <a:t>Район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Bookman Old Style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man Old Style" pitchFamily="18" charset="0"/>
                        </a:rPr>
                        <a:t>2017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Bookman Old Style" pitchFamily="18" charset="0"/>
                        </a:rPr>
                        <a:t>район</a:t>
                      </a:r>
                      <a:endParaRPr lang="ru-RU" sz="1600">
                        <a:effectLst/>
                        <a:latin typeface="Bookman Old Style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Bookman Old Style" pitchFamily="18" charset="0"/>
                        </a:rPr>
                        <a:t>2016</a:t>
                      </a:r>
                      <a:endParaRPr lang="ru-RU" sz="1600"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Bookman Old Style" pitchFamily="18" charset="0"/>
                        </a:rPr>
                        <a:t>русский язык</a:t>
                      </a:r>
                      <a:endParaRPr lang="ru-RU" sz="1600" dirty="0"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Bookman Old Style" pitchFamily="18" charset="0"/>
                        </a:rPr>
                        <a:t>76,1</a:t>
                      </a:r>
                      <a:endParaRPr lang="ru-RU" sz="1600"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man Old Style" pitchFamily="18" charset="0"/>
                        </a:rPr>
                        <a:t>64,8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Bookman Old Style" pitchFamily="18" charset="0"/>
                        </a:rPr>
                        <a:t>68,84</a:t>
                      </a:r>
                      <a:endParaRPr lang="ru-RU" sz="1600"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Bookman Old Style" pitchFamily="18" charset="0"/>
                        </a:rPr>
                        <a:t>математика(база)</a:t>
                      </a:r>
                      <a:endParaRPr lang="ru-RU" sz="1600" dirty="0"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Bookman Old Style" pitchFamily="18" charset="0"/>
                        </a:rPr>
                        <a:t>4,29</a:t>
                      </a:r>
                      <a:endParaRPr lang="ru-RU" sz="1600"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man Old Style" pitchFamily="18" charset="0"/>
                        </a:rPr>
                        <a:t>4,10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Bookman Old Style" pitchFamily="18" charset="0"/>
                        </a:rPr>
                        <a:t>4</a:t>
                      </a:r>
                      <a:endParaRPr lang="ru-RU" sz="1600"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Bookman Old Style" pitchFamily="18" charset="0"/>
                        </a:rPr>
                        <a:t>математика (профиль)</a:t>
                      </a:r>
                      <a:endParaRPr lang="ru-RU" sz="1600" dirty="0"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Bookman Old Style" pitchFamily="18" charset="0"/>
                        </a:rPr>
                        <a:t>44,94</a:t>
                      </a:r>
                      <a:endParaRPr lang="ru-RU" sz="1600" dirty="0"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man Old Style" pitchFamily="18" charset="0"/>
                        </a:rPr>
                        <a:t>39,9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Bookman Old Style" pitchFamily="18" charset="0"/>
                        </a:rPr>
                        <a:t>40,1</a:t>
                      </a:r>
                      <a:endParaRPr lang="ru-RU" sz="1600" dirty="0"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Bookman Old Style" pitchFamily="18" charset="0"/>
                        </a:rPr>
                        <a:t>литература</a:t>
                      </a:r>
                      <a:endParaRPr lang="ru-RU" sz="1600"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Bookman Old Style" pitchFamily="18" charset="0"/>
                        </a:rPr>
                        <a:t>60,14</a:t>
                      </a:r>
                      <a:endParaRPr lang="ru-RU" sz="1600" dirty="0"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man Old Style" pitchFamily="18" charset="0"/>
                        </a:rPr>
                        <a:t>83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Bookman Old Style" pitchFamily="18" charset="0"/>
                        </a:rPr>
                        <a:t>63</a:t>
                      </a:r>
                      <a:endParaRPr lang="ru-RU" sz="1600" dirty="0"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Bookman Old Style" pitchFamily="18" charset="0"/>
                        </a:rPr>
                        <a:t>физика</a:t>
                      </a:r>
                      <a:endParaRPr lang="ru-RU" sz="1600"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Bookman Old Style" pitchFamily="18" charset="0"/>
                        </a:rPr>
                        <a:t>53,56</a:t>
                      </a:r>
                      <a:endParaRPr lang="ru-RU" sz="1600" dirty="0"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man Old Style" pitchFamily="18" charset="0"/>
                        </a:rPr>
                        <a:t>42,23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Bookman Old Style" pitchFamily="18" charset="0"/>
                        </a:rPr>
                        <a:t>47</a:t>
                      </a:r>
                      <a:endParaRPr lang="ru-RU" sz="1600" dirty="0"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Bookman Old Style" pitchFamily="18" charset="0"/>
                        </a:rPr>
                        <a:t>информатика</a:t>
                      </a:r>
                      <a:endParaRPr lang="ru-RU" sz="1600"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Bookman Old Style" pitchFamily="18" charset="0"/>
                        </a:rPr>
                        <a:t>57,9</a:t>
                      </a:r>
                      <a:endParaRPr lang="ru-RU" sz="1600" dirty="0"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man Old Style" pitchFamily="18" charset="0"/>
                        </a:rPr>
                        <a:t>60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Bookman Old Style" pitchFamily="18" charset="0"/>
                        </a:rPr>
                        <a:t>70</a:t>
                      </a:r>
                      <a:endParaRPr lang="ru-RU" sz="1600" dirty="0"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Bookman Old Style" pitchFamily="18" charset="0"/>
                        </a:rPr>
                        <a:t>обществознание</a:t>
                      </a:r>
                      <a:endParaRPr lang="ru-RU" sz="1600"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Bookman Old Style" pitchFamily="18" charset="0"/>
                        </a:rPr>
                        <a:t>58,21</a:t>
                      </a:r>
                      <a:endParaRPr lang="ru-RU" sz="1600"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man Old Style" pitchFamily="18" charset="0"/>
                        </a:rPr>
                        <a:t>53,5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Bookman Old Style" pitchFamily="18" charset="0"/>
                        </a:rPr>
                        <a:t>51</a:t>
                      </a:r>
                      <a:endParaRPr lang="ru-RU" sz="1600"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Bookman Old Style" pitchFamily="18" charset="0"/>
                        </a:rPr>
                        <a:t>биология</a:t>
                      </a:r>
                      <a:endParaRPr lang="ru-RU" sz="1600"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Bookman Old Style" pitchFamily="18" charset="0"/>
                        </a:rPr>
                        <a:t>55,16</a:t>
                      </a:r>
                      <a:endParaRPr lang="ru-RU" sz="1600"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man Old Style" pitchFamily="18" charset="0"/>
                        </a:rPr>
                        <a:t>48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Bookman Old Style" pitchFamily="18" charset="0"/>
                        </a:rPr>
                        <a:t>52</a:t>
                      </a:r>
                      <a:endParaRPr lang="ru-RU" sz="1600" dirty="0"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Bookman Old Style" pitchFamily="18" charset="0"/>
                        </a:rPr>
                        <a:t>химия</a:t>
                      </a:r>
                      <a:endParaRPr lang="ru-RU" sz="1600"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Bookman Old Style" pitchFamily="18" charset="0"/>
                        </a:rPr>
                        <a:t>58,31</a:t>
                      </a:r>
                      <a:endParaRPr lang="ru-RU" sz="1600"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man Old Style" pitchFamily="18" charset="0"/>
                        </a:rPr>
                        <a:t>48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Bookman Old Style" pitchFamily="18" charset="0"/>
                        </a:rPr>
                        <a:t>66,3</a:t>
                      </a:r>
                      <a:endParaRPr lang="ru-RU" sz="1600" dirty="0"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76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Bookman Old Style" pitchFamily="18" charset="0"/>
                        </a:rPr>
                        <a:t>английский язык</a:t>
                      </a:r>
                      <a:endParaRPr lang="ru-RU" sz="1600"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Bookman Old Style" pitchFamily="18" charset="0"/>
                        </a:rPr>
                        <a:t>71,59</a:t>
                      </a:r>
                      <a:endParaRPr lang="ru-RU" sz="1600"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man Old Style" pitchFamily="18" charset="0"/>
                        </a:rPr>
                        <a:t>-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Bookman Old Style" pitchFamily="18" charset="0"/>
                        </a:rPr>
                        <a:t>59</a:t>
                      </a:r>
                      <a:endParaRPr lang="ru-RU" sz="1600" dirty="0"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571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Bookman Old Style" pitchFamily="18" charset="0"/>
                        </a:rPr>
                        <a:t>история</a:t>
                      </a:r>
                      <a:endParaRPr lang="ru-RU" sz="1600"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Bookman Old Style" pitchFamily="18" charset="0"/>
                        </a:rPr>
                        <a:t>55,23</a:t>
                      </a:r>
                      <a:endParaRPr lang="ru-RU" sz="1600"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man Old Style" pitchFamily="18" charset="0"/>
                        </a:rPr>
                        <a:t>52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Bookman Old Style" pitchFamily="18" charset="0"/>
                        </a:rPr>
                        <a:t>42</a:t>
                      </a:r>
                      <a:endParaRPr lang="ru-RU" sz="1600" dirty="0"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422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Bookman Old Style" pitchFamily="18" charset="0"/>
                        </a:rPr>
                        <a:t>география</a:t>
                      </a:r>
                      <a:endParaRPr lang="ru-RU" sz="1600"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Bookman Old Style" pitchFamily="18" charset="0"/>
                        </a:rPr>
                        <a:t>60,99</a:t>
                      </a:r>
                      <a:endParaRPr lang="ru-RU" sz="1600"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Bookman Old Style" pitchFamily="18" charset="0"/>
                        </a:rPr>
                        <a:t>-</a:t>
                      </a:r>
                      <a:endParaRPr lang="ru-RU" sz="16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Bookman Old Style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979712" y="233849"/>
            <a:ext cx="4968552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Средний балл  ЕГЭ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2017 год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26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23528" y="188640"/>
            <a:ext cx="8640960" cy="6552728"/>
          </a:xfrm>
          <a:prstGeom prst="roundRect">
            <a:avLst/>
          </a:prstGeom>
          <a:solidFill>
            <a:schemeClr val="tx2">
              <a:lumMod val="20000"/>
              <a:lumOff val="80000"/>
              <a:alpha val="87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Средний балл  ЕГЭ</a:t>
            </a:r>
            <a:endParaRPr lang="ru-RU" sz="105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2017 год</a:t>
            </a:r>
            <a:endParaRPr lang="ru-RU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-171400"/>
            <a:ext cx="2160240" cy="1620180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3292866"/>
              </p:ext>
            </p:extLst>
          </p:nvPr>
        </p:nvGraphicFramePr>
        <p:xfrm>
          <a:off x="1252244" y="1118107"/>
          <a:ext cx="6423487" cy="52695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46649"/>
                <a:gridCol w="1091832"/>
                <a:gridCol w="1092503"/>
                <a:gridCol w="1092503"/>
              </a:tblGrid>
              <a:tr h="334514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Bookman Old Style" pitchFamily="18" charset="0"/>
                        </a:rPr>
                        <a:t>предмет</a:t>
                      </a:r>
                      <a:endParaRPr lang="ru-RU" sz="1600" dirty="0"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Bookman Old Style" pitchFamily="18" charset="0"/>
                        </a:rPr>
                        <a:t>Средний балл</a:t>
                      </a:r>
                      <a:endParaRPr lang="ru-RU" sz="1600"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632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Bookman Old Style" pitchFamily="18" charset="0"/>
                        </a:rPr>
                        <a:t>Область</a:t>
                      </a:r>
                      <a:endParaRPr lang="ru-RU" sz="1600">
                        <a:effectLst/>
                        <a:latin typeface="Bookman Old Style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Bookman Old Style" pitchFamily="18" charset="0"/>
                        </a:rPr>
                        <a:t>2017</a:t>
                      </a:r>
                      <a:endParaRPr lang="ru-RU" sz="1600"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man Old Style" pitchFamily="18" charset="0"/>
                        </a:rPr>
                        <a:t>район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Bookman Old Style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man Old Style" pitchFamily="18" charset="0"/>
                        </a:rPr>
                        <a:t>2017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Bookman Old Style" pitchFamily="18" charset="0"/>
                        </a:rPr>
                        <a:t>район</a:t>
                      </a:r>
                      <a:endParaRPr lang="ru-RU" sz="1600">
                        <a:effectLst/>
                        <a:latin typeface="Bookman Old Style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Bookman Old Style" pitchFamily="18" charset="0"/>
                        </a:rPr>
                        <a:t>2016</a:t>
                      </a:r>
                      <a:endParaRPr lang="ru-RU" sz="1600"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71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Bookman Old Style" pitchFamily="18" charset="0"/>
                        </a:rPr>
                        <a:t>русский язык</a:t>
                      </a:r>
                      <a:endParaRPr lang="ru-RU" sz="1600" dirty="0"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Bookman Old Style" pitchFamily="18" charset="0"/>
                        </a:rPr>
                        <a:t>3,9</a:t>
                      </a:r>
                      <a:endParaRPr lang="ru-RU" sz="1600"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man Old Style" pitchFamily="18" charset="0"/>
                        </a:rPr>
                        <a:t>4,3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Bookman Old Style" pitchFamily="18" charset="0"/>
                        </a:rPr>
                        <a:t>3,9</a:t>
                      </a:r>
                      <a:endParaRPr lang="ru-RU" sz="1600"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71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Bookman Old Style" pitchFamily="18" charset="0"/>
                        </a:rPr>
                        <a:t>математика</a:t>
                      </a:r>
                      <a:endParaRPr lang="ru-RU" sz="1600" dirty="0"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Bookman Old Style" pitchFamily="18" charset="0"/>
                        </a:rPr>
                        <a:t>3,6</a:t>
                      </a:r>
                      <a:endParaRPr lang="ru-RU" sz="1600"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man Old Style" pitchFamily="18" charset="0"/>
                        </a:rPr>
                        <a:t>3,3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Bookman Old Style" pitchFamily="18" charset="0"/>
                        </a:rPr>
                        <a:t>3,12</a:t>
                      </a:r>
                      <a:endParaRPr lang="ru-RU" sz="1600"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71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Bookman Old Style" pitchFamily="18" charset="0"/>
                        </a:rPr>
                        <a:t>литература</a:t>
                      </a:r>
                      <a:endParaRPr lang="ru-RU" sz="1600" dirty="0"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Bookman Old Style" pitchFamily="18" charset="0"/>
                        </a:rPr>
                        <a:t>4,1</a:t>
                      </a:r>
                      <a:endParaRPr lang="ru-RU" sz="1600"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man Old Style" pitchFamily="18" charset="0"/>
                        </a:rPr>
                        <a:t>3,7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Bookman Old Style" pitchFamily="18" charset="0"/>
                        </a:rPr>
                        <a:t>3,3</a:t>
                      </a:r>
                      <a:endParaRPr lang="ru-RU" sz="1600"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71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Bookman Old Style" pitchFamily="18" charset="0"/>
                        </a:rPr>
                        <a:t>физика</a:t>
                      </a:r>
                      <a:endParaRPr lang="ru-RU" sz="1600"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Bookman Old Style" pitchFamily="18" charset="0"/>
                        </a:rPr>
                        <a:t>3,7</a:t>
                      </a:r>
                      <a:endParaRPr lang="ru-RU" sz="1600" dirty="0"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man Old Style" pitchFamily="18" charset="0"/>
                        </a:rPr>
                        <a:t>3,1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Bookman Old Style" pitchFamily="18" charset="0"/>
                        </a:rPr>
                        <a:t>3,25</a:t>
                      </a:r>
                      <a:endParaRPr lang="ru-RU" sz="1600"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71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Bookman Old Style" pitchFamily="18" charset="0"/>
                        </a:rPr>
                        <a:t>информатика</a:t>
                      </a:r>
                      <a:endParaRPr lang="ru-RU" sz="1600"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Bookman Old Style" pitchFamily="18" charset="0"/>
                        </a:rPr>
                        <a:t>3,8</a:t>
                      </a:r>
                      <a:endParaRPr lang="ru-RU" sz="1600" dirty="0"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man Old Style" pitchFamily="18" charset="0"/>
                        </a:rPr>
                        <a:t>3,4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Bookman Old Style" pitchFamily="18" charset="0"/>
                        </a:rPr>
                        <a:t>3,9</a:t>
                      </a:r>
                      <a:endParaRPr lang="ru-RU" sz="1600"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71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Bookman Old Style" pitchFamily="18" charset="0"/>
                        </a:rPr>
                        <a:t>обществознание</a:t>
                      </a:r>
                      <a:endParaRPr lang="ru-RU" sz="1600"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Bookman Old Style" pitchFamily="18" charset="0"/>
                        </a:rPr>
                        <a:t>3,6</a:t>
                      </a:r>
                      <a:endParaRPr lang="ru-RU" sz="1600" dirty="0"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man Old Style" pitchFamily="18" charset="0"/>
                        </a:rPr>
                        <a:t>3,3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Bookman Old Style" pitchFamily="18" charset="0"/>
                        </a:rPr>
                        <a:t>3</a:t>
                      </a:r>
                      <a:endParaRPr lang="ru-RU" sz="1600"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71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Bookman Old Style" pitchFamily="18" charset="0"/>
                        </a:rPr>
                        <a:t>биология</a:t>
                      </a:r>
                      <a:endParaRPr lang="ru-RU" sz="1600"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Bookman Old Style" pitchFamily="18" charset="0"/>
                        </a:rPr>
                        <a:t>3,4</a:t>
                      </a:r>
                      <a:endParaRPr lang="ru-RU" sz="1600" dirty="0"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man Old Style" pitchFamily="18" charset="0"/>
                        </a:rPr>
                        <a:t>3,2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Bookman Old Style" pitchFamily="18" charset="0"/>
                        </a:rPr>
                        <a:t>3,25</a:t>
                      </a:r>
                      <a:endParaRPr lang="ru-RU" sz="1600"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71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Bookman Old Style" pitchFamily="18" charset="0"/>
                        </a:rPr>
                        <a:t>химия</a:t>
                      </a:r>
                      <a:endParaRPr lang="ru-RU" sz="1600"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Bookman Old Style" pitchFamily="18" charset="0"/>
                        </a:rPr>
                        <a:t>4,1</a:t>
                      </a:r>
                      <a:endParaRPr lang="ru-RU" sz="1600"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man Old Style" pitchFamily="18" charset="0"/>
                        </a:rPr>
                        <a:t>3,7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Bookman Old Style" pitchFamily="18" charset="0"/>
                        </a:rPr>
                        <a:t>3,5</a:t>
                      </a:r>
                      <a:endParaRPr lang="ru-RU" sz="1600"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71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Bookman Old Style" pitchFamily="18" charset="0"/>
                        </a:rPr>
                        <a:t>английский язык</a:t>
                      </a:r>
                      <a:endParaRPr lang="ru-RU" sz="1600"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Bookman Old Style" pitchFamily="18" charset="0"/>
                        </a:rPr>
                        <a:t>4,4</a:t>
                      </a:r>
                      <a:endParaRPr lang="ru-RU" sz="1600"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man Old Style" pitchFamily="18" charset="0"/>
                        </a:rPr>
                        <a:t>5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Bookman Old Style" pitchFamily="18" charset="0"/>
                        </a:rPr>
                        <a:t>3,5</a:t>
                      </a:r>
                      <a:endParaRPr lang="ru-RU" sz="1600"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71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Bookman Old Style" pitchFamily="18" charset="0"/>
                        </a:rPr>
                        <a:t>история</a:t>
                      </a:r>
                      <a:endParaRPr lang="ru-RU" sz="1600"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Bookman Old Style" pitchFamily="18" charset="0"/>
                        </a:rPr>
                        <a:t>3,5</a:t>
                      </a:r>
                      <a:endParaRPr lang="ru-RU" sz="1600"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man Old Style" pitchFamily="18" charset="0"/>
                        </a:rPr>
                        <a:t>4,5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Bookman Old Style" pitchFamily="18" charset="0"/>
                        </a:rPr>
                        <a:t>3,4</a:t>
                      </a:r>
                      <a:endParaRPr lang="ru-RU" sz="1600"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71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Bookman Old Style" pitchFamily="18" charset="0"/>
                        </a:rPr>
                        <a:t>география</a:t>
                      </a:r>
                      <a:endParaRPr lang="ru-RU" sz="1600"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Bookman Old Style" pitchFamily="18" charset="0"/>
                        </a:rPr>
                        <a:t>3,6</a:t>
                      </a:r>
                      <a:endParaRPr lang="ru-RU" sz="1600" dirty="0"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Bookman Old Style" pitchFamily="18" charset="0"/>
                        </a:rPr>
                        <a:t>3,4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Bookman Old Style" pitchFamily="18" charset="0"/>
                        </a:rPr>
                        <a:t>3,3</a:t>
                      </a:r>
                      <a:endParaRPr lang="ru-RU" sz="1600" dirty="0"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979712" y="233849"/>
            <a:ext cx="4968552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Средний балл  ОГЭ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2017 год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26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23528" y="188640"/>
            <a:ext cx="8640960" cy="6552728"/>
          </a:xfrm>
          <a:prstGeom prst="roundRect">
            <a:avLst/>
          </a:prstGeom>
          <a:solidFill>
            <a:schemeClr val="tx2">
              <a:lumMod val="20000"/>
              <a:lumOff val="80000"/>
              <a:alpha val="87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5805264"/>
            <a:ext cx="2160240" cy="1620180"/>
          </a:xfrm>
          <a:prstGeom prst="rect">
            <a:avLst/>
          </a:prstGeom>
        </p:spPr>
      </p:pic>
      <p:sp>
        <p:nvSpPr>
          <p:cNvPr id="6" name="Прямоугольник 1"/>
          <p:cNvSpPr>
            <a:spLocks noChangeArrowheads="1"/>
          </p:cNvSpPr>
          <p:nvPr/>
        </p:nvSpPr>
        <p:spPr bwMode="auto">
          <a:xfrm>
            <a:off x="3374323" y="342039"/>
            <a:ext cx="2160588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solidFill>
                  <a:srgbClr val="8E3239"/>
                </a:solidFill>
                <a:latin typeface="Times New Roman" pitchFamily="18" charset="0"/>
                <a:cs typeface="Times New Roman" pitchFamily="18" charset="0"/>
              </a:rPr>
              <a:t>ЕГЭ - </a:t>
            </a:r>
            <a:r>
              <a:rPr lang="ru-RU" sz="3200" b="1" dirty="0" smtClean="0">
                <a:solidFill>
                  <a:srgbClr val="8E3239"/>
                </a:solidFill>
                <a:latin typeface="Times New Roman" pitchFamily="18" charset="0"/>
                <a:cs typeface="Times New Roman" pitchFamily="18" charset="0"/>
              </a:rPr>
              <a:t>2017</a:t>
            </a:r>
            <a:endParaRPr lang="ru-RU" sz="3200" b="1" dirty="0">
              <a:solidFill>
                <a:srgbClr val="8E323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8"/>
          <p:cNvSpPr/>
          <p:nvPr/>
        </p:nvSpPr>
        <p:spPr>
          <a:xfrm>
            <a:off x="1043608" y="1052736"/>
            <a:ext cx="2898775" cy="67945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rgbClr val="003366"/>
                </a:solidFill>
                <a:latin typeface="Times New Roman" pitchFamily="18" charset="0"/>
              </a:rPr>
              <a:t>Математика </a:t>
            </a:r>
          </a:p>
          <a:p>
            <a:pPr algn="ctr">
              <a:defRPr/>
            </a:pPr>
            <a:r>
              <a:rPr lang="ru-RU" sz="2400" b="1" dirty="0">
                <a:solidFill>
                  <a:srgbClr val="003366"/>
                </a:solidFill>
                <a:latin typeface="Times New Roman" pitchFamily="18" charset="0"/>
              </a:rPr>
              <a:t>(база)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220072" y="1073652"/>
            <a:ext cx="2898775" cy="67945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>
                <a:solidFill>
                  <a:srgbClr val="003366"/>
                </a:solidFill>
                <a:latin typeface="Times New Roman" pitchFamily="18" charset="0"/>
              </a:rPr>
              <a:t>Математика (профиль)</a:t>
            </a:r>
          </a:p>
        </p:txBody>
      </p:sp>
      <p:graphicFrame>
        <p:nvGraphicFramePr>
          <p:cNvPr id="10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8108952"/>
              </p:ext>
            </p:extLst>
          </p:nvPr>
        </p:nvGraphicFramePr>
        <p:xfrm>
          <a:off x="780082" y="2039640"/>
          <a:ext cx="3425825" cy="4075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Объект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166654"/>
              </p:ext>
            </p:extLst>
          </p:nvPr>
        </p:nvGraphicFramePr>
        <p:xfrm>
          <a:off x="4956546" y="2111648"/>
          <a:ext cx="3425825" cy="4075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98426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23528" y="188640"/>
            <a:ext cx="8640960" cy="6552728"/>
          </a:xfrm>
          <a:prstGeom prst="roundRect">
            <a:avLst/>
          </a:prstGeom>
          <a:solidFill>
            <a:schemeClr val="tx2">
              <a:lumMod val="20000"/>
              <a:lumOff val="80000"/>
              <a:alpha val="87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5661248"/>
            <a:ext cx="2160240" cy="1620180"/>
          </a:xfrm>
          <a:prstGeom prst="rect">
            <a:avLst/>
          </a:prstGeom>
        </p:spPr>
      </p:pic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3203848" y="332656"/>
            <a:ext cx="2160588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solidFill>
                  <a:srgbClr val="8E3239"/>
                </a:solidFill>
                <a:latin typeface="Times New Roman" pitchFamily="18" charset="0"/>
                <a:cs typeface="Times New Roman" pitchFamily="18" charset="0"/>
              </a:rPr>
              <a:t>ЕГЭ - </a:t>
            </a:r>
            <a:r>
              <a:rPr lang="ru-RU" sz="3200" b="1" dirty="0" smtClean="0">
                <a:solidFill>
                  <a:srgbClr val="8E3239"/>
                </a:solidFill>
                <a:latin typeface="Times New Roman" pitchFamily="18" charset="0"/>
                <a:cs typeface="Times New Roman" pitchFamily="18" charset="0"/>
              </a:rPr>
              <a:t>2017</a:t>
            </a:r>
            <a:endParaRPr lang="ru-RU" sz="3200" b="1" dirty="0">
              <a:solidFill>
                <a:srgbClr val="8E323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987824" y="918443"/>
            <a:ext cx="2773363" cy="6477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rgbClr val="003366"/>
                </a:solidFill>
              </a:rPr>
              <a:t>Русский язык</a:t>
            </a:r>
          </a:p>
        </p:txBody>
      </p:sp>
      <p:graphicFrame>
        <p:nvGraphicFramePr>
          <p:cNvPr id="3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8312024"/>
              </p:ext>
            </p:extLst>
          </p:nvPr>
        </p:nvGraphicFramePr>
        <p:xfrm>
          <a:off x="2458678" y="1988840"/>
          <a:ext cx="4250829" cy="45924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9" name="Picture 7" descr="http://informatio.ru/upload/resize_cache/iblock/27d/690_600_1/large_670d0d9a8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40867"/>
            <a:ext cx="1510167" cy="1050551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3000" dir="5400000">
              <a:srgbClr val="000000">
                <a:alpha val="35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10" name="Picture 9" descr="http://ruy.ru/upload/iblock/f70/f70a06a36fc2a272274a3641f0094b8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641010"/>
            <a:ext cx="1770955" cy="1290268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3000" dir="5400000">
              <a:srgbClr val="000000">
                <a:alpha val="35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98426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23528" y="188640"/>
            <a:ext cx="8640960" cy="6552728"/>
          </a:xfrm>
          <a:prstGeom prst="roundRect">
            <a:avLst/>
          </a:prstGeom>
          <a:solidFill>
            <a:schemeClr val="tx2">
              <a:lumMod val="20000"/>
              <a:lumOff val="80000"/>
              <a:alpha val="87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5805264"/>
            <a:ext cx="2160240" cy="1620180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950853" y="332656"/>
            <a:ext cx="712879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Всероссийская акция </a:t>
            </a:r>
          </a:p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«День сдачи ЕГЭ родителями»</a:t>
            </a:r>
            <a:endParaRPr lang="ru-RU" sz="11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7" name="Picture 4" descr="http://obrkovrr.ru/upload/image/file/-/img_535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604" y="1695534"/>
            <a:ext cx="3299645" cy="22022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http://obrkovrr.ru/upload/image/file/-/img_534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610099"/>
            <a:ext cx="2376264" cy="35604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obrkovrr.ru/upload/image/file/-/img_535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464" y="4146333"/>
            <a:ext cx="3424616" cy="22856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426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23528" y="188640"/>
            <a:ext cx="8640960" cy="6552728"/>
          </a:xfrm>
          <a:prstGeom prst="roundRect">
            <a:avLst/>
          </a:prstGeom>
          <a:solidFill>
            <a:schemeClr val="tx2">
              <a:lumMod val="20000"/>
              <a:lumOff val="80000"/>
              <a:alpha val="87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-243408"/>
            <a:ext cx="2160240" cy="1620180"/>
          </a:xfrm>
          <a:prstGeom prst="rect">
            <a:avLst/>
          </a:prstGeom>
        </p:spPr>
      </p:pic>
      <p:pic>
        <p:nvPicPr>
          <p:cNvPr id="11276" name="Picture 12" descr="http://obrkovrr.ru/upload/image/file/-/img_536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391" y="1556792"/>
            <a:ext cx="4267200" cy="28479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079612" y="422665"/>
            <a:ext cx="712879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Всероссийская акция </a:t>
            </a:r>
          </a:p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«День сдачи ЕГЭ родителями»</a:t>
            </a:r>
            <a:endParaRPr lang="ru-RU" sz="11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1272" name="Picture 8" descr="http://obrkovrr.ru/upload/image/file/-/img_536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284984"/>
            <a:ext cx="4267200" cy="28479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426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23528" y="188640"/>
            <a:ext cx="8640960" cy="6552728"/>
          </a:xfrm>
          <a:prstGeom prst="roundRect">
            <a:avLst/>
          </a:prstGeom>
          <a:solidFill>
            <a:schemeClr val="tx2">
              <a:lumMod val="20000"/>
              <a:lumOff val="80000"/>
              <a:alpha val="87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5733256"/>
            <a:ext cx="2160240" cy="1620180"/>
          </a:xfrm>
          <a:prstGeom prst="rect">
            <a:avLst/>
          </a:prstGeom>
        </p:spPr>
      </p:pic>
      <p:pic>
        <p:nvPicPr>
          <p:cNvPr id="14342" name="Picture 6" descr="http://xn--23-6kcka7bde0afbx8g.xn--p1ai/wp-content/uploads/2015/10/obraz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399" y="1052736"/>
            <a:ext cx="5219700" cy="107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165752" y="476672"/>
            <a:ext cx="676499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31550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АИС «ЭЛЕКТРОННОЕ ОБРАЗОВАНИЕ»</a:t>
            </a:r>
            <a:endParaRPr lang="ru-RU" sz="3200" b="1" cap="none" spc="0" dirty="0">
              <a:ln w="31550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4343" name="Picture 7" descr="D:\Документы\Августовская КОНФЕРЕНЦИЯ\Конференция 2017\презентация\i (3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1" y="3140968"/>
            <a:ext cx="5112837" cy="309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ishimschool29.ucoz.ru/sayt/menusayta/ehlektronnyj_dnevnik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37401"/>
            <a:ext cx="3504118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26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43426" y="170059"/>
            <a:ext cx="8640960" cy="6552728"/>
          </a:xfrm>
          <a:prstGeom prst="roundRect">
            <a:avLst/>
          </a:prstGeom>
          <a:solidFill>
            <a:schemeClr val="tx2">
              <a:lumMod val="20000"/>
              <a:lumOff val="80000"/>
              <a:alpha val="87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endParaRPr lang="ru-RU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endParaRPr lang="ru-RU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                                                                                                               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</a:rPr>
              <a:t>В.В. Путин</a:t>
            </a:r>
          </a:p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</a:rPr>
              <a:t>                                                                                                                      Президент РФ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457" y="5733256"/>
            <a:ext cx="2160240" cy="162018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27584" y="836712"/>
            <a:ext cx="583264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Century Schoolbook" pitchFamily="18" charset="0"/>
              </a:rPr>
              <a:t>«Получить знания – это непросто, современные особенно, широкие знания, но это всё-таки вторичное по сравнению с воспитанием человека, с тем,  чтобы он должным образом относился и к себе самому, и к своим друзьям, и к семье, и к Родине. …И только на этой базе можно рассчитывать на то, что человек будет полноценным и сам получит удовлетворение от жизни, и окружающие его люди будут получать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Century Schoolbook" pitchFamily="18" charset="0"/>
              </a:rPr>
              <a:t>удовольствие от общения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Century Schoolbook" pitchFamily="18" charset="0"/>
              </a:rPr>
              <a:t>с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Century Schoolbook" pitchFamily="18" charset="0"/>
              </a:rPr>
              <a:t>ним»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Century Schoolbook" pitchFamily="18" charset="0"/>
            </a:endParaRPr>
          </a:p>
        </p:txBody>
      </p:sp>
      <p:pic>
        <p:nvPicPr>
          <p:cNvPr id="2052" name="Picture 4" descr="http://www.fanphobia.net/uploads/actors/13132/vladimir-putin-profile-pictur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763782"/>
            <a:ext cx="1804337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426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23528" y="188640"/>
            <a:ext cx="8640960" cy="6552728"/>
          </a:xfrm>
          <a:prstGeom prst="roundRect">
            <a:avLst/>
          </a:prstGeom>
          <a:solidFill>
            <a:schemeClr val="tx2">
              <a:lumMod val="20000"/>
              <a:lumOff val="80000"/>
              <a:alpha val="87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-171400"/>
            <a:ext cx="2160240" cy="1620180"/>
          </a:xfrm>
          <a:prstGeom prst="rect">
            <a:avLst/>
          </a:prstGeom>
        </p:spPr>
      </p:pic>
      <p:pic>
        <p:nvPicPr>
          <p:cNvPr id="4" name="Picture 9" descr="http://mosdep.info/upload/resize_cache/iblock/739/300_0_1/739bbf1aef1387d46e2a318efac80f8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278" y="1196752"/>
            <a:ext cx="6840760" cy="47778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3421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83342" y="185337"/>
            <a:ext cx="8640960" cy="6552728"/>
          </a:xfrm>
          <a:prstGeom prst="roundRect">
            <a:avLst/>
          </a:prstGeom>
          <a:solidFill>
            <a:schemeClr val="tx2">
              <a:lumMod val="20000"/>
              <a:lumOff val="80000"/>
              <a:alpha val="87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sz="2400" b="1" dirty="0" smtClean="0">
              <a:solidFill>
                <a:srgbClr val="8E3239"/>
              </a:solidFill>
              <a:latin typeface="Times New Roman" pitchFamily="18" charset="0"/>
            </a:endParaRPr>
          </a:p>
          <a:p>
            <a:pPr lvl="0"/>
            <a:r>
              <a:rPr lang="ru-RU" sz="2400" b="1" dirty="0" smtClean="0">
                <a:solidFill>
                  <a:srgbClr val="8E3239"/>
                </a:solidFill>
                <a:latin typeface="Times New Roman" pitchFamily="18" charset="0"/>
              </a:rPr>
              <a:t>Ковровский </a:t>
            </a:r>
            <a:r>
              <a:rPr lang="ru-RU" sz="2400" b="1" dirty="0">
                <a:solidFill>
                  <a:srgbClr val="8E3239"/>
                </a:solidFill>
                <a:latin typeface="Times New Roman" pitchFamily="18" charset="0"/>
              </a:rPr>
              <a:t>район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5733256"/>
            <a:ext cx="2160240" cy="1620180"/>
          </a:xfrm>
          <a:prstGeom prst="rect">
            <a:avLst/>
          </a:prstGeom>
        </p:spPr>
      </p:pic>
      <p:pic>
        <p:nvPicPr>
          <p:cNvPr id="16388" name="Picture 4" descr="http://www.mbou33.edusite.ru/images/2014-11-05_19564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772816"/>
            <a:ext cx="3867149" cy="3790949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475656" y="3700542"/>
            <a:ext cx="103105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rgbClr val="8E3239"/>
                </a:solidFill>
                <a:latin typeface="Times New Roman" pitchFamily="18" charset="0"/>
              </a:rPr>
              <a:t>943</a:t>
            </a:r>
            <a:endParaRPr lang="ru-RU" sz="4400" b="1" dirty="0">
              <a:solidFill>
                <a:srgbClr val="8E3239"/>
              </a:solidFill>
              <a:latin typeface="Times New Roman" pitchFamily="18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2627784" y="4077072"/>
            <a:ext cx="1584176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3" descr="http://obrkovrr.ru/upload/image/file/-/nikon_d3100_20151209_115508_(1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37" y="4797152"/>
            <a:ext cx="2108217" cy="1376541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539552" y="1797214"/>
            <a:ext cx="237626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8E3239"/>
                </a:solidFill>
                <a:latin typeface="Times New Roman" pitchFamily="18" charset="0"/>
              </a:rPr>
              <a:t>104 млн.</a:t>
            </a:r>
            <a:endParaRPr lang="ru-RU" sz="4400" b="1" dirty="0">
              <a:solidFill>
                <a:srgbClr val="8E3239"/>
              </a:solidFill>
              <a:latin typeface="Times New Roman" pitchFamily="18" charset="0"/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2676438" y="2212712"/>
            <a:ext cx="1584176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"/>
          <p:cNvSpPr>
            <a:spLocks noChangeArrowheads="1"/>
          </p:cNvSpPr>
          <p:nvPr/>
        </p:nvSpPr>
        <p:spPr bwMode="auto">
          <a:xfrm>
            <a:off x="1617709" y="1364655"/>
            <a:ext cx="6314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8E3239"/>
                </a:solidFill>
                <a:latin typeface="Times New Roman" pitchFamily="18" charset="0"/>
                <a:cs typeface="Times New Roman" pitchFamily="18" charset="0"/>
              </a:rPr>
              <a:t>РФ</a:t>
            </a:r>
            <a:endParaRPr lang="ru-RU" sz="2400" b="1" dirty="0">
              <a:solidFill>
                <a:srgbClr val="8E323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165752" y="476672"/>
            <a:ext cx="676499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31550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АИС «ЭЛЕКТРОННОЕ ОБРАЗОВАНИЕ»</a:t>
            </a:r>
            <a:endParaRPr lang="ru-RU" sz="3200" b="1" cap="none" spc="0" dirty="0">
              <a:ln w="31550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655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23528" y="188640"/>
            <a:ext cx="8640960" cy="6552728"/>
          </a:xfrm>
          <a:prstGeom prst="roundRect">
            <a:avLst/>
          </a:prstGeom>
          <a:solidFill>
            <a:schemeClr val="tx2">
              <a:lumMod val="20000"/>
              <a:lumOff val="80000"/>
              <a:alpha val="87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-171400"/>
            <a:ext cx="2160240" cy="1620180"/>
          </a:xfrm>
          <a:prstGeom prst="rect">
            <a:avLst/>
          </a:prstGeom>
        </p:spPr>
      </p:pic>
      <p:pic>
        <p:nvPicPr>
          <p:cNvPr id="19458" name="Picture 2" descr="https://biuv-school9tihvin.eduface.ru/uploads/7000/24236/persona/news/Foto_novostej/0039-039-Dostupnost-elektronnogo-dnevnika.jpg?149521943380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866" y="1125260"/>
            <a:ext cx="7128284" cy="53462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735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23528" y="188640"/>
            <a:ext cx="8640960" cy="6552728"/>
          </a:xfrm>
          <a:prstGeom prst="roundRect">
            <a:avLst/>
          </a:prstGeom>
          <a:solidFill>
            <a:schemeClr val="tx2">
              <a:lumMod val="20000"/>
              <a:lumOff val="80000"/>
              <a:alpha val="87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-171400"/>
            <a:ext cx="2160240" cy="1620180"/>
          </a:xfrm>
          <a:prstGeom prst="rect">
            <a:avLst/>
          </a:prstGeom>
        </p:spPr>
      </p:pic>
      <p:pic>
        <p:nvPicPr>
          <p:cNvPr id="18434" name="Picture 2" descr="http://inzheldor.ru/upload/resizeproxy/720_/ff77d5d6142489898006b1dbf78b5545.png?148207746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592" y="1196752"/>
            <a:ext cx="7236831" cy="48145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719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23528" y="188640"/>
            <a:ext cx="8640960" cy="6552728"/>
          </a:xfrm>
          <a:prstGeom prst="roundRect">
            <a:avLst/>
          </a:prstGeom>
          <a:solidFill>
            <a:schemeClr val="tx2">
              <a:lumMod val="20000"/>
              <a:lumOff val="80000"/>
              <a:alpha val="87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-171400"/>
            <a:ext cx="2160240" cy="1620180"/>
          </a:xfrm>
          <a:prstGeom prst="rect">
            <a:avLst/>
          </a:prstGeom>
        </p:spPr>
      </p:pic>
      <p:pic>
        <p:nvPicPr>
          <p:cNvPr id="20482" name="Picture 2" descr="http://www.infovoronezh.ru/images/News/1383738332_ful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1112524"/>
            <a:ext cx="3239647" cy="24604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s://t-l.ru/i/n/764/223764/tn_223764_72a7aee9398b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700808"/>
            <a:ext cx="4739680" cy="31578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1325">
            <a:off x="660238" y="4253345"/>
            <a:ext cx="4294659" cy="241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08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23528" y="188640"/>
            <a:ext cx="8640960" cy="6552728"/>
          </a:xfrm>
          <a:prstGeom prst="roundRect">
            <a:avLst/>
          </a:prstGeom>
          <a:solidFill>
            <a:schemeClr val="tx2">
              <a:lumMod val="20000"/>
              <a:lumOff val="80000"/>
              <a:alpha val="87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-171400"/>
            <a:ext cx="2160240" cy="1620180"/>
          </a:xfrm>
          <a:prstGeom prst="rect">
            <a:avLst/>
          </a:prstGeom>
        </p:spPr>
      </p:pic>
      <p:pic>
        <p:nvPicPr>
          <p:cNvPr id="17410" name="Picture 2" descr="http://vost-degunino.mos.ru/upload/medialibrary/076/62a70c26f873ff7bb162ab497c8443c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456" y="1342721"/>
            <a:ext cx="7449104" cy="43204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303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23528" y="188640"/>
            <a:ext cx="8640960" cy="6552728"/>
          </a:xfrm>
          <a:prstGeom prst="roundRect">
            <a:avLst/>
          </a:prstGeom>
          <a:solidFill>
            <a:schemeClr val="accent1">
              <a:lumMod val="20000"/>
              <a:lumOff val="80000"/>
              <a:alpha val="84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5877272"/>
            <a:ext cx="2160240" cy="16201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80070" y="196528"/>
            <a:ext cx="7127875" cy="1570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Областное мероприятие </a:t>
            </a:r>
          </a:p>
          <a:p>
            <a:pPr algn="ctr">
              <a:defRPr/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«Развитие дистанционного обучения </a:t>
            </a:r>
          </a:p>
          <a:p>
            <a:pPr algn="ctr">
              <a:defRPr/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детей - инвалидов »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27584" y="1988840"/>
            <a:ext cx="3246438" cy="94615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1258682" y="2103992"/>
            <a:ext cx="238424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2400" b="1" dirty="0">
                <a:solidFill>
                  <a:srgbClr val="8E3239"/>
                </a:solidFill>
              </a:rPr>
              <a:t>бесплатное </a:t>
            </a:r>
          </a:p>
          <a:p>
            <a:pPr algn="ctr" eaLnBrk="1" hangingPunct="1"/>
            <a:r>
              <a:rPr lang="ru-RU" sz="2400" b="1" dirty="0">
                <a:solidFill>
                  <a:srgbClr val="8E3239"/>
                </a:solidFill>
              </a:rPr>
              <a:t>оборудование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905329" y="1988839"/>
            <a:ext cx="3332162" cy="94615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5411448" y="2046416"/>
            <a:ext cx="21410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2400" b="1" dirty="0">
                <a:solidFill>
                  <a:srgbClr val="8E3239"/>
                </a:solidFill>
              </a:rPr>
              <a:t>бесплатный </a:t>
            </a:r>
            <a:endParaRPr lang="ru-RU" sz="2400" b="1" dirty="0" smtClean="0">
              <a:solidFill>
                <a:srgbClr val="8E3239"/>
              </a:solidFill>
            </a:endParaRPr>
          </a:p>
          <a:p>
            <a:pPr algn="ctr" eaLnBrk="1" hangingPunct="1"/>
            <a:r>
              <a:rPr lang="ru-RU" sz="2400" b="1" dirty="0" smtClean="0">
                <a:solidFill>
                  <a:srgbClr val="8E3239"/>
                </a:solidFill>
              </a:rPr>
              <a:t>Интернет</a:t>
            </a:r>
            <a:endParaRPr lang="ru-RU" sz="2400" b="1" dirty="0">
              <a:solidFill>
                <a:srgbClr val="8E3239"/>
              </a:solidFill>
            </a:endParaRPr>
          </a:p>
        </p:txBody>
      </p:sp>
      <p:pic>
        <p:nvPicPr>
          <p:cNvPr id="11" name="Picture 5" descr="http://sdelanounas.ru/i/d/3/d/d3d3Lm5hbm9tZXRlci5ydS8yMDEzLzExLzIxL29icmF6b3ZhbmllXzM4NTU5NC9YUFJPUF9JTUdfaW1hZ2VzXzEvJUM0JUU4JUYxJUYyJUUwJUVEJUY2JUU4JUVFJUVEJUVEJUVFJUU1KyVFRSVFMSVGMCVFMCVFNyVFRSVFMiVFMCVFRCVFOCVFNS5qcGc_X19pZD00Mzk3MQ==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51" y="3129963"/>
            <a:ext cx="2875501" cy="2027229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vrnclpdo.ru/clpdo/images/files/pictures/photocdo/photo0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523" y="3108002"/>
            <a:ext cx="2828422" cy="2124460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http://uszntacina.ucoz.ru/_tbkp/30/ochered_na_ts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880871"/>
            <a:ext cx="1300194" cy="1123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085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23528" y="188640"/>
            <a:ext cx="8640960" cy="6552728"/>
          </a:xfrm>
          <a:prstGeom prst="roundRect">
            <a:avLst/>
          </a:prstGeom>
          <a:solidFill>
            <a:schemeClr val="tx2">
              <a:lumMod val="20000"/>
              <a:lumOff val="80000"/>
              <a:alpha val="87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-171400"/>
            <a:ext cx="2160240" cy="1620180"/>
          </a:xfrm>
          <a:prstGeom prst="rect">
            <a:avLst/>
          </a:prstGeom>
        </p:spPr>
      </p:pic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458485" y="2924944"/>
            <a:ext cx="223224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Закон об </a:t>
            </a:r>
            <a:r>
              <a:rPr lang="ru-RU" sz="2800" b="1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образовании ч.1 ст</a:t>
            </a:r>
            <a:r>
              <a:rPr lang="ru-RU" sz="2800" b="1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b="1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18</a:t>
            </a:r>
            <a:endParaRPr lang="ru-RU" sz="2800" dirty="0">
              <a:solidFill>
                <a:srgbClr val="003366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72986" y="21537"/>
            <a:ext cx="6253163" cy="10080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i="1" dirty="0">
              <a:solidFill>
                <a:prstClr val="black"/>
              </a:solidFill>
              <a:latin typeface="Bookman Old Style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Библиотечный фонд</a:t>
            </a:r>
            <a:endParaRPr lang="ru-RU" sz="36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843808" y="908720"/>
            <a:ext cx="5616624" cy="57606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Bookman Old Style" pitchFamily="18" charset="0"/>
              </a:rPr>
              <a:t>«Библиотечный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Bookman Old Style" pitchFamily="18" charset="0"/>
              </a:rPr>
              <a:t>фонд должен быть укомплектован печатными и (или) электронными учебными изданиями (включая учебники и учебные пособия), методическими и периодическими изданиями по всем входящим в реализуемые основные образовательные программы учебным предметам, курсам, дисциплинам (модулям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Bookman Old Style" pitchFamily="18" charset="0"/>
              </a:rPr>
              <a:t>).»</a:t>
            </a:r>
            <a:endParaRPr lang="ru-RU" sz="2400" b="1" dirty="0">
              <a:solidFill>
                <a:schemeClr val="tx2">
                  <a:lumMod val="50000"/>
                </a:schemeClr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06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215801" y="204584"/>
            <a:ext cx="8640960" cy="6552728"/>
          </a:xfrm>
          <a:prstGeom prst="roundRect">
            <a:avLst/>
          </a:prstGeom>
          <a:solidFill>
            <a:schemeClr val="tx2">
              <a:lumMod val="20000"/>
              <a:lumOff val="80000"/>
              <a:alpha val="87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1" y="5301208"/>
            <a:ext cx="2160240" cy="1620180"/>
          </a:xfrm>
          <a:prstGeom prst="rect">
            <a:avLst/>
          </a:prstGeom>
        </p:spPr>
      </p:pic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2196021" y="1844824"/>
            <a:ext cx="4680520" cy="310854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2800" b="1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Мелеховская СОШ №1 Клязьмогородецкая </a:t>
            </a:r>
            <a:r>
              <a:rPr lang="ru-RU" sz="2800" b="1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ООШ</a:t>
            </a:r>
          </a:p>
          <a:p>
            <a:pPr algn="ctr" eaLnBrk="1" hangingPunct="1"/>
            <a:r>
              <a:rPr lang="ru-RU" sz="2800" b="1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Крутовская ООШ</a:t>
            </a:r>
            <a:endParaRPr lang="ru-RU" sz="2800" b="1" dirty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2800" b="1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Иваново-Эсинская СОШ</a:t>
            </a:r>
          </a:p>
          <a:p>
            <a:pPr algn="ctr" eaLnBrk="1" hangingPunct="1"/>
            <a:r>
              <a:rPr lang="ru-RU" sz="2800" b="1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Новопоселковская СОШ</a:t>
            </a:r>
          </a:p>
          <a:p>
            <a:pPr algn="ctr" eaLnBrk="1" hangingPunct="1"/>
            <a:r>
              <a:rPr lang="ru-RU" sz="2800" b="1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Малыгинская СОШ</a:t>
            </a:r>
          </a:p>
          <a:p>
            <a:pPr algn="ctr" eaLnBrk="1" hangingPunct="1"/>
            <a:r>
              <a:rPr lang="ru-RU" sz="2800" b="1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Осиповская СОШ</a:t>
            </a:r>
            <a:endParaRPr lang="ru-RU" sz="2800" b="1" dirty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1"/>
          <p:cNvSpPr>
            <a:spLocks noChangeArrowheads="1"/>
          </p:cNvSpPr>
          <p:nvPr/>
        </p:nvSpPr>
        <p:spPr bwMode="auto">
          <a:xfrm>
            <a:off x="1367631" y="548680"/>
            <a:ext cx="63373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3200" b="1" dirty="0" smtClean="0">
                <a:solidFill>
                  <a:srgbClr val="8E3239"/>
                </a:solidFill>
                <a:latin typeface="Times New Roman" pitchFamily="18" charset="0"/>
                <a:cs typeface="Times New Roman" pitchFamily="18" charset="0"/>
              </a:rPr>
              <a:t>Использование электронных учебников</a:t>
            </a:r>
            <a:endParaRPr lang="ru-RU" sz="3200" b="1" dirty="0">
              <a:solidFill>
                <a:srgbClr val="8E323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 descr="http://www.angarsk-school5.ru/wp-content/uploads/banner_efu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655951"/>
            <a:ext cx="1666875" cy="19431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513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23528" y="188640"/>
            <a:ext cx="8640960" cy="6552728"/>
          </a:xfrm>
          <a:prstGeom prst="roundRect">
            <a:avLst/>
          </a:prstGeom>
          <a:solidFill>
            <a:schemeClr val="tx2">
              <a:lumMod val="20000"/>
              <a:lumOff val="80000"/>
              <a:alpha val="87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</a:endParaRPr>
          </a:p>
        </p:txBody>
      </p:sp>
      <p:pic>
        <p:nvPicPr>
          <p:cNvPr id="25606" name="Picture 6" descr="http://900igr.net/up/datas/227638/0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82" y="584684"/>
            <a:ext cx="7680852" cy="57606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287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23528" y="188640"/>
            <a:ext cx="8640960" cy="6552728"/>
          </a:xfrm>
          <a:prstGeom prst="roundRect">
            <a:avLst/>
          </a:prstGeom>
          <a:solidFill>
            <a:schemeClr val="tx2">
              <a:lumMod val="20000"/>
              <a:lumOff val="80000"/>
              <a:alpha val="87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endParaRPr lang="ru-RU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endParaRPr lang="ru-RU" dirty="0" smtClean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endParaRPr lang="ru-RU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endParaRPr lang="ru-RU" dirty="0" smtClean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endParaRPr lang="ru-RU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endParaRPr lang="ru-RU" dirty="0" smtClean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endParaRPr lang="ru-RU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endParaRPr lang="ru-RU" dirty="0" smtClean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endParaRPr lang="ru-RU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r>
              <a:rPr lang="ru-RU" sz="2400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       </a:t>
            </a: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РОДИТЕЛИ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                                           </a:t>
            </a: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ШКОЛА</a:t>
            </a: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-171400"/>
            <a:ext cx="2160240" cy="1620180"/>
          </a:xfrm>
          <a:prstGeom prst="rect">
            <a:avLst/>
          </a:prstGeom>
        </p:spPr>
      </p:pic>
      <p:pic>
        <p:nvPicPr>
          <p:cNvPr id="1026" name="Picture 2" descr="http://pipesys.ru/files/images/Man-With-Question-Mark-40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717032"/>
            <a:ext cx="2232248" cy="2525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05751" y="664862"/>
            <a:ext cx="63325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ВОСПИТАНИЕ ДЕТЕЙ</a:t>
            </a:r>
            <a:endParaRPr lang="ru-RU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30" name="Picture 6" descr="http://jemchujinka.info/wp-content/uploads/2014/08/deti-i-roditeli-foto-1-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1947086"/>
            <a:ext cx="3221645" cy="21891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Sveta\Desktop\для сайта\Краснова Т.А\Уроки Доброты в Ковровском районе\IMG_20150904_12171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035736"/>
            <a:ext cx="3498230" cy="2100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486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4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4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4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4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23528" y="188640"/>
            <a:ext cx="8640960" cy="6552728"/>
          </a:xfrm>
          <a:prstGeom prst="roundRect">
            <a:avLst/>
          </a:prstGeom>
          <a:solidFill>
            <a:schemeClr val="tx2">
              <a:lumMod val="20000"/>
              <a:lumOff val="80000"/>
              <a:alpha val="87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2">
                  <a:lumMod val="50000"/>
                </a:schemeClr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  <a:latin typeface="Bookman Old Style" pitchFamily="18" charset="0"/>
            </a:endParaRPr>
          </a:p>
          <a:p>
            <a:pPr algn="ctr"/>
            <a:endParaRPr lang="ru-RU" sz="2200" dirty="0" smtClean="0">
              <a:solidFill>
                <a:schemeClr val="tx2">
                  <a:lumMod val="50000"/>
                </a:schemeClr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  <a:latin typeface="Bookman Old Style" pitchFamily="18" charset="0"/>
            </a:endParaRPr>
          </a:p>
          <a:p>
            <a:pPr algn="ctr"/>
            <a:r>
              <a:rPr lang="ru-RU" sz="2400" b="1" dirty="0" err="1" smtClean="0">
                <a:solidFill>
                  <a:schemeClr val="tx2">
                    <a:lumMod val="50000"/>
                  </a:schemeClr>
                </a:solidFill>
                <a:latin typeface="Bookman Old Style" pitchFamily="18" charset="0"/>
              </a:rPr>
              <a:t>Экологичность</a:t>
            </a:r>
            <a:endParaRPr lang="ru-RU" sz="2400" b="1" dirty="0" smtClean="0">
              <a:solidFill>
                <a:schemeClr val="tx2">
                  <a:lumMod val="50000"/>
                </a:schemeClr>
              </a:solidFill>
              <a:latin typeface="Bookman Old Style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Bookman Old Style" pitchFamily="18" charset="0"/>
              </a:rPr>
              <a:t>Неограниченность выбора</a:t>
            </a:r>
            <a:endParaRPr lang="ru-RU" sz="2400" b="1" dirty="0">
              <a:solidFill>
                <a:schemeClr val="tx2">
                  <a:lumMod val="50000"/>
                </a:schemeClr>
              </a:solidFill>
              <a:latin typeface="Bookman Old Style" pitchFamily="18" charset="0"/>
            </a:endParaRPr>
          </a:p>
          <a:p>
            <a:pPr algn="ctr"/>
            <a:r>
              <a:rPr lang="ru-RU" sz="2400" b="1" dirty="0" err="1" smtClean="0">
                <a:solidFill>
                  <a:schemeClr val="tx2">
                    <a:lumMod val="50000"/>
                  </a:schemeClr>
                </a:solidFill>
                <a:latin typeface="Bookman Old Style" pitchFamily="18" charset="0"/>
              </a:rPr>
              <a:t>Настраиваемость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Bookman Old Style" pitchFamily="18" charset="0"/>
              </a:rPr>
              <a:t> отображения текста</a:t>
            </a:r>
            <a:endParaRPr lang="ru-RU" sz="2400" b="1" dirty="0">
              <a:solidFill>
                <a:schemeClr val="tx2">
                  <a:lumMod val="50000"/>
                </a:schemeClr>
              </a:solidFill>
              <a:latin typeface="Bookman Old Style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Bookman Old Style" pitchFamily="18" charset="0"/>
              </a:rPr>
              <a:t>Возможность быстрого восстановления содержимого</a:t>
            </a:r>
            <a:endParaRPr lang="ru-RU" sz="2400" b="1" dirty="0">
              <a:solidFill>
                <a:schemeClr val="tx2">
                  <a:lumMod val="50000"/>
                </a:schemeClr>
              </a:solidFill>
              <a:latin typeface="Bookman Old Style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Bookman Old Style" pitchFamily="18" charset="0"/>
              </a:rPr>
              <a:t>Возможность полнотекстового поиска</a:t>
            </a:r>
            <a:endParaRPr lang="ru-RU" sz="2400" b="1" dirty="0">
              <a:solidFill>
                <a:schemeClr val="tx2">
                  <a:lumMod val="50000"/>
                </a:schemeClr>
              </a:solidFill>
              <a:latin typeface="Bookman Old Style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Bookman Old Style" pitchFamily="18" charset="0"/>
              </a:rPr>
              <a:t>Отсутствие необходимости в освещении</a:t>
            </a:r>
            <a:endParaRPr lang="ru-RU" sz="2400" b="1" dirty="0">
              <a:solidFill>
                <a:schemeClr val="tx2">
                  <a:lumMod val="50000"/>
                </a:schemeClr>
              </a:solidFill>
              <a:latin typeface="Bookman Old Style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Bookman Old Style" pitchFamily="18" charset="0"/>
              </a:rPr>
              <a:t>Более совершенная система записи на полях</a:t>
            </a:r>
            <a:endParaRPr lang="ru-RU" sz="2400" b="1" dirty="0">
              <a:solidFill>
                <a:schemeClr val="tx2">
                  <a:lumMod val="50000"/>
                </a:schemeClr>
              </a:solidFill>
              <a:latin typeface="Bookman Old Style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Bookman Old Style" pitchFamily="18" charset="0"/>
              </a:rPr>
              <a:t>Легкий вес</a:t>
            </a:r>
            <a:endParaRPr lang="ru-RU" sz="2400" b="1" dirty="0">
              <a:solidFill>
                <a:schemeClr val="tx2">
                  <a:lumMod val="50000"/>
                </a:schemeClr>
              </a:solidFill>
              <a:latin typeface="Bookman Old Style" pitchFamily="18" charset="0"/>
            </a:endParaRPr>
          </a:p>
          <a:p>
            <a:pPr algn="ctr"/>
            <a:r>
              <a:rPr lang="ru-RU" sz="2400" b="1" dirty="0" err="1" smtClean="0">
                <a:solidFill>
                  <a:schemeClr val="tx2">
                    <a:lumMod val="50000"/>
                  </a:schemeClr>
                </a:solidFill>
                <a:latin typeface="Bookman Old Style" pitchFamily="18" charset="0"/>
              </a:rPr>
              <a:t>Мультимедийность</a:t>
            </a:r>
            <a:endParaRPr lang="ru-RU" sz="2400" b="1" dirty="0">
              <a:solidFill>
                <a:schemeClr val="tx2">
                  <a:lumMod val="50000"/>
                </a:schemeClr>
              </a:solidFill>
              <a:latin typeface="Bookman Old Style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Bookman Old Style" pitchFamily="18" charset="0"/>
              </a:rPr>
              <a:t>Возможность быстрого обращения к словарям</a:t>
            </a:r>
            <a:endParaRPr lang="ru-RU" sz="2400" b="1" dirty="0">
              <a:solidFill>
                <a:schemeClr val="tx2">
                  <a:lumMod val="50000"/>
                </a:schemeClr>
              </a:solidFill>
              <a:latin typeface="Bookman Old Style" pitchFamily="18" charset="0"/>
            </a:endParaRPr>
          </a:p>
          <a:p>
            <a:pPr algn="ctr"/>
            <a:r>
              <a:rPr lang="ru-RU" sz="2400" b="1" dirty="0" err="1" smtClean="0">
                <a:solidFill>
                  <a:schemeClr val="tx2">
                    <a:lumMod val="50000"/>
                  </a:schemeClr>
                </a:solidFill>
                <a:latin typeface="Bookman Old Style" pitchFamily="18" charset="0"/>
              </a:rPr>
              <a:t>Гипертекстовость</a:t>
            </a:r>
            <a:endParaRPr lang="ru-RU" sz="2400" b="1" dirty="0">
              <a:solidFill>
                <a:schemeClr val="tx2">
                  <a:lumMod val="50000"/>
                </a:schemeClr>
              </a:solidFill>
              <a:latin typeface="Bookman Old Style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Bookman Old Style" pitchFamily="18" charset="0"/>
              </a:rPr>
              <a:t>Современность</a:t>
            </a:r>
            <a:endParaRPr lang="ru-RU" sz="2400" b="1" dirty="0">
              <a:solidFill>
                <a:schemeClr val="tx2">
                  <a:lumMod val="50000"/>
                </a:schemeClr>
              </a:solidFill>
              <a:latin typeface="Bookman Old Style" pitchFamily="18" charset="0"/>
            </a:endParaRPr>
          </a:p>
          <a:p>
            <a:pPr algn="ctr"/>
            <a:endParaRPr lang="ru-RU" sz="2000" b="1" dirty="0" smtClean="0">
              <a:solidFill>
                <a:schemeClr val="tx2">
                  <a:lumMod val="50000"/>
                </a:schemeClr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  <a:latin typeface="Bookman Old Style" pitchFamily="18" charset="0"/>
            </a:endParaRPr>
          </a:p>
          <a:p>
            <a:pPr algn="ctr"/>
            <a:endParaRPr lang="ru-RU" sz="2200" dirty="0">
              <a:solidFill>
                <a:schemeClr val="tx2">
                  <a:lumMod val="50000"/>
                </a:schemeClr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  <a:latin typeface="Bookman Old Style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5661248"/>
            <a:ext cx="2160240" cy="162018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475656" y="0"/>
            <a:ext cx="6253163" cy="10080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i="1" dirty="0">
              <a:solidFill>
                <a:prstClr val="black"/>
              </a:solidFill>
              <a:latin typeface="Bookman Old Style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Электронные учебники</a:t>
            </a:r>
            <a:endParaRPr lang="ru-RU" sz="36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0109">
            <a:off x="6660232" y="404664"/>
            <a:ext cx="2829397" cy="158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388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23528" y="188640"/>
            <a:ext cx="8640960" cy="6552728"/>
          </a:xfrm>
          <a:prstGeom prst="roundRect">
            <a:avLst/>
          </a:prstGeom>
          <a:solidFill>
            <a:schemeClr val="tx2">
              <a:lumMod val="20000"/>
              <a:lumOff val="80000"/>
              <a:alpha val="87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-171400"/>
            <a:ext cx="2160240" cy="1620180"/>
          </a:xfrm>
          <a:prstGeom prst="rect">
            <a:avLst/>
          </a:prstGeom>
        </p:spPr>
      </p:pic>
      <p:pic>
        <p:nvPicPr>
          <p:cNvPr id="1026" name="Picture 2" descr="http://www.infovoronezh.ru/images/News/440275713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76321"/>
            <a:ext cx="3438947" cy="2460052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madou422.files.wordpress.com/2012/09/5d547-2576-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82" y="3856124"/>
            <a:ext cx="3462950" cy="2597212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:\2016\Фото МБДОУ №11\новые кабинеты\IMG_603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998" y="1124744"/>
            <a:ext cx="3312370" cy="4968552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2929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23528" y="188640"/>
            <a:ext cx="8640960" cy="6552728"/>
          </a:xfrm>
          <a:prstGeom prst="roundRect">
            <a:avLst/>
          </a:prstGeom>
          <a:solidFill>
            <a:schemeClr val="tx2">
              <a:lumMod val="20000"/>
              <a:lumOff val="80000"/>
              <a:alpha val="87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</a:endParaRPr>
          </a:p>
        </p:txBody>
      </p:sp>
      <p:pic>
        <p:nvPicPr>
          <p:cNvPr id="2052" name="Picture 4" descr="http://n1s2.parents.ru/30/cb/1b/30cb1bb4e02c2f49f05a0caf0a0a75b1/700x466_0xd42ee42d_6897834061435877178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548680"/>
            <a:ext cx="4542993" cy="3024336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im0-tub-ru.yandex.net/i?id=b586708da5e6a790c4ba3b1f276e1c1b&amp;n=33&amp;h=215&amp;w=34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789040"/>
            <a:ext cx="4392488" cy="275331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534605"/>
            <a:ext cx="2664296" cy="1998222"/>
          </a:xfrm>
          <a:prstGeom prst="rect">
            <a:avLst/>
          </a:prstGeom>
        </p:spPr>
      </p:pic>
      <p:pic>
        <p:nvPicPr>
          <p:cNvPr id="10" name="Picture 2" descr="C:\Documents and Settings\Администратор\Рабочий стол\конф.2014\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124744"/>
            <a:ext cx="2449512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611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23528" y="188640"/>
            <a:ext cx="8640960" cy="6552728"/>
          </a:xfrm>
          <a:prstGeom prst="roundRect">
            <a:avLst/>
          </a:prstGeom>
          <a:solidFill>
            <a:schemeClr val="tx2">
              <a:lumMod val="20000"/>
              <a:lumOff val="80000"/>
              <a:alpha val="87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-171400"/>
            <a:ext cx="2160240" cy="1620180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759870" y="2823654"/>
            <a:ext cx="768992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3600" b="1" dirty="0">
                <a:solidFill>
                  <a:srgbClr val="8E3239"/>
                </a:solidFill>
                <a:latin typeface="Bookman Old Style" pitchFamily="18" charset="0"/>
              </a:rPr>
              <a:t>Дополнительное образование</a:t>
            </a:r>
          </a:p>
        </p:txBody>
      </p:sp>
      <p:pic>
        <p:nvPicPr>
          <p:cNvPr id="6" name="Picture 50" descr="FY0Tw1EUsY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464" y="5157192"/>
            <a:ext cx="2195360" cy="1462532"/>
          </a:xfrm>
          <a:prstGeom prst="rect">
            <a:avLst/>
          </a:prstGeom>
          <a:noFill/>
          <a:ln w="38100">
            <a:pattFill prst="divot">
              <a:fgClr>
                <a:srgbClr val="003366"/>
              </a:fgClr>
              <a:bgClr>
                <a:srgbClr val="0099FF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1" descr="thumb_foto_13902831075092960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5157192"/>
            <a:ext cx="1905000" cy="1428750"/>
          </a:xfrm>
          <a:prstGeom prst="rect">
            <a:avLst/>
          </a:prstGeom>
          <a:noFill/>
          <a:ln w="38100">
            <a:pattFill prst="divot">
              <a:fgClr>
                <a:srgbClr val="003366"/>
              </a:fgClr>
              <a:bgClr>
                <a:srgbClr val="0099FF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2" descr="13(5)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3" y="3532764"/>
            <a:ext cx="1822450" cy="1366838"/>
          </a:xfrm>
          <a:prstGeom prst="rect">
            <a:avLst/>
          </a:prstGeom>
          <a:noFill/>
          <a:ln w="38100">
            <a:pattFill prst="divot">
              <a:fgClr>
                <a:srgbClr val="003366"/>
              </a:fgClr>
              <a:bgClr>
                <a:srgbClr val="0099FF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4" descr="12(1)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532764"/>
            <a:ext cx="1895475" cy="1401763"/>
          </a:xfrm>
          <a:prstGeom prst="rect">
            <a:avLst/>
          </a:prstGeom>
          <a:noFill/>
          <a:ln w="38100">
            <a:pattFill prst="divot">
              <a:fgClr>
                <a:srgbClr val="003366"/>
              </a:fgClr>
              <a:bgClr>
                <a:srgbClr val="0099FF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5" descr="thumb_foto_13869190920591790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836712"/>
            <a:ext cx="2133600" cy="1428750"/>
          </a:xfrm>
          <a:prstGeom prst="rect">
            <a:avLst/>
          </a:prstGeom>
          <a:noFill/>
          <a:ln w="38100">
            <a:pattFill prst="divot">
              <a:fgClr>
                <a:srgbClr val="003366"/>
              </a:fgClr>
              <a:bgClr>
                <a:srgbClr val="0099FF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6" descr="thumb_foto_14163998849851900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56" y="985838"/>
            <a:ext cx="2143125" cy="1428750"/>
          </a:xfrm>
          <a:prstGeom prst="rect">
            <a:avLst/>
          </a:prstGeom>
          <a:noFill/>
          <a:ln w="38100">
            <a:pattFill prst="divot">
              <a:fgClr>
                <a:srgbClr val="003366"/>
              </a:fgClr>
              <a:bgClr>
                <a:srgbClr val="0099FF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7" descr="thumb_foto_14163998849852140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1412875"/>
            <a:ext cx="2143125" cy="1428750"/>
          </a:xfrm>
          <a:prstGeom prst="rect">
            <a:avLst/>
          </a:prstGeom>
          <a:noFill/>
          <a:ln w="38100">
            <a:pattFill prst="divot">
              <a:fgClr>
                <a:srgbClr val="003366"/>
              </a:fgClr>
              <a:bgClr>
                <a:srgbClr val="0099FF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sport-vyaz.ru/sites/default/files/images/DSC_7273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200" y="3465004"/>
            <a:ext cx="2125963" cy="1408451"/>
          </a:xfrm>
          <a:prstGeom prst="rect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71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23528" y="188640"/>
            <a:ext cx="8640960" cy="6552728"/>
          </a:xfrm>
          <a:prstGeom prst="roundRect">
            <a:avLst/>
          </a:prstGeom>
          <a:solidFill>
            <a:schemeClr val="tx2">
              <a:lumMod val="20000"/>
              <a:lumOff val="80000"/>
              <a:alpha val="87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8 чел.</a:t>
            </a:r>
            <a:endParaRPr lang="ru-RU" sz="4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868" y="-171400"/>
            <a:ext cx="2160240" cy="1620180"/>
          </a:xfrm>
          <a:prstGeom prst="rect">
            <a:avLst/>
          </a:prstGeom>
        </p:spPr>
      </p:pic>
      <p:pic>
        <p:nvPicPr>
          <p:cNvPr id="2050" name="Picture 2" descr="https://im0-tub-ru.yandex.net/i?id=a5eb40c905a3a9a32c2137e6398321c7-l&amp;n=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48" b="100000" l="667" r="94444">
                        <a14:foregroundMark x1="51333" y1="38552" x2="51333" y2="38552"/>
                        <a14:foregroundMark x1="51000" y1="28180" x2="51000" y2="28180"/>
                        <a14:foregroundMark x1="48667" y1="28180" x2="48667" y2="28180"/>
                        <a14:foregroundMark x1="47111" y1="30528" x2="47111" y2="30528"/>
                        <a14:foregroundMark x1="45111" y1="35812" x2="45111" y2="35812"/>
                        <a14:foregroundMark x1="53333" y1="44423" x2="53333" y2="44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010" y="594277"/>
            <a:ext cx="2394609" cy="1359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13779" y="841707"/>
            <a:ext cx="36615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 smtClean="0">
                <a:solidFill>
                  <a:srgbClr val="C00000"/>
                </a:solidFill>
                <a:latin typeface="Bookman Old Style" pitchFamily="18" charset="0"/>
              </a:rPr>
              <a:t>Кванториум</a:t>
            </a:r>
            <a:r>
              <a:rPr lang="ru-RU" sz="3200" b="1" dirty="0" smtClean="0">
                <a:solidFill>
                  <a:srgbClr val="C00000"/>
                </a:solidFill>
                <a:latin typeface="Bookman Old Style" pitchFamily="18" charset="0"/>
              </a:rPr>
              <a:t> 33</a:t>
            </a:r>
            <a:endParaRPr lang="ru-RU" sz="32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 rot="10800000" flipV="1">
            <a:off x="1547664" y="1844823"/>
            <a:ext cx="2412268" cy="1548172"/>
          </a:xfrm>
          <a:prstGeom prst="roundRect">
            <a:avLst/>
          </a:prstGeom>
          <a:ln w="38100"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Bookman Old Style" pitchFamily="18" charset="0"/>
              </a:rPr>
              <a:t>Лазерные технологии</a:t>
            </a:r>
            <a:endParaRPr lang="ru-RU" sz="24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 rot="10800000" flipV="1">
            <a:off x="5571548" y="1844824"/>
            <a:ext cx="2952328" cy="1548172"/>
          </a:xfrm>
          <a:prstGeom prst="roundRect">
            <a:avLst/>
          </a:prstGeom>
          <a:ln w="38100"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Bookman Old Style" pitchFamily="18" charset="0"/>
              </a:rPr>
              <a:t>Робототехника</a:t>
            </a:r>
            <a:endParaRPr lang="ru-RU" sz="24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pic>
        <p:nvPicPr>
          <p:cNvPr id="2052" name="Picture 4" descr="http://www.bogorodskmash.ru/wp-content/uploads/2016/02/%D0%9B%D0%B0%D0%B7%D0%B5%D1%80%D0%BD%D1%8B%D0%B5-%D1%82%D0%B5%D1%85%D0%BD%D0%BE%D0%BB%D0%BE%D0%B3%D0%B8%D0%B8-%D0%B2-%D0%BC%D0%B0%D1%88%D0%B8%D0%BD%D0%BE%D1%81%D1%82%D1%80%D0%BE%D0%B5%D0%BD%D0%B8%D0%B8-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220" y="3835484"/>
            <a:ext cx="3269740" cy="239333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aeroport.mos.ru/upload/medialibrary/9e1/kruzhok-robototekhniki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700" y="3835484"/>
            <a:ext cx="3598525" cy="2396674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301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23528" y="188640"/>
            <a:ext cx="8640960" cy="6552728"/>
          </a:xfrm>
          <a:prstGeom prst="roundRect">
            <a:avLst/>
          </a:prstGeom>
          <a:solidFill>
            <a:schemeClr val="tx2">
              <a:lumMod val="20000"/>
              <a:lumOff val="80000"/>
              <a:alpha val="87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-171400"/>
            <a:ext cx="2160240" cy="1620180"/>
          </a:xfrm>
          <a:prstGeom prst="rect">
            <a:avLst/>
          </a:prstGeom>
        </p:spPr>
      </p:pic>
      <p:pic>
        <p:nvPicPr>
          <p:cNvPr id="3076" name="Picture 4" descr="http://xn--37-6kch5a1ah0e5d.xn--p1ai/assets/images/news/robolab/wedo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168" y="2348880"/>
            <a:ext cx="2945647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im0-tub-ru.yandex.net/i?id=664a4e1e5dbca927efe8782c96d9bbd2&amp;n=33&amp;h=215&amp;w=28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37" y="836712"/>
            <a:ext cx="2632140" cy="197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img.ezinemark.com/imagemanager2/files/30003693/2011/01/00laser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851031"/>
            <a:ext cx="2606831" cy="1957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mtdata.ru/u25/photo31D5/20298180415-0/original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55" y="4221088"/>
            <a:ext cx="2737617" cy="220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kamchatkairo.ru/images/000_%D0%97%D0%90%D0%A1%D0%A2%D0%90%D0%92%D0%9A%D0%98/LegoRobot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635" y="4254795"/>
            <a:ext cx="3067821" cy="2045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1361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23528" y="188640"/>
            <a:ext cx="8640960" cy="6552728"/>
          </a:xfrm>
          <a:prstGeom prst="roundRect">
            <a:avLst/>
          </a:prstGeom>
          <a:solidFill>
            <a:schemeClr val="tx2">
              <a:lumMod val="20000"/>
              <a:lumOff val="80000"/>
              <a:alpha val="87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5805264"/>
            <a:ext cx="2160240" cy="16201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62238" y="421451"/>
            <a:ext cx="63305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Bookman Old Style" pitchFamily="18" charset="0"/>
              </a:rPr>
              <a:t>Кабинет робототехники</a:t>
            </a:r>
            <a:endParaRPr lang="ru-RU" sz="36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pic>
        <p:nvPicPr>
          <p:cNvPr id="5121" name="Picture 1" descr="C:\Users\Sveta\Downloads\DSC0039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83806"/>
            <a:ext cx="8038147" cy="45214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141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23528" y="188640"/>
            <a:ext cx="8640960" cy="6552728"/>
          </a:xfrm>
          <a:prstGeom prst="roundRect">
            <a:avLst/>
          </a:prstGeom>
          <a:solidFill>
            <a:schemeClr val="tx2">
              <a:lumMod val="20000"/>
              <a:lumOff val="80000"/>
              <a:alpha val="87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5805264"/>
            <a:ext cx="2160240" cy="16201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62238" y="421451"/>
            <a:ext cx="63305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Bookman Old Style" pitchFamily="18" charset="0"/>
              </a:rPr>
              <a:t>Кабинет робототехники</a:t>
            </a:r>
            <a:endParaRPr lang="ru-RU" sz="36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pic>
        <p:nvPicPr>
          <p:cNvPr id="9218" name="Picture 2" descr="C:\Users\Sveta\Downloads\DSC0039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89" y="1484784"/>
            <a:ext cx="8025819" cy="45145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232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23528" y="188640"/>
            <a:ext cx="8640960" cy="6552728"/>
          </a:xfrm>
          <a:prstGeom prst="roundRect">
            <a:avLst/>
          </a:prstGeom>
          <a:solidFill>
            <a:schemeClr val="tx2">
              <a:lumMod val="20000"/>
              <a:lumOff val="80000"/>
              <a:alpha val="87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-171400"/>
            <a:ext cx="2160240" cy="16201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71600" y="1052736"/>
            <a:ext cx="3024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МБОУ </a:t>
            </a:r>
          </a:p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«Иваново-Эсинская СОШ»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80112" y="1039524"/>
            <a:ext cx="2664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МБОУ </a:t>
            </a:r>
          </a:p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«Малыгинская </a:t>
            </a:r>
          </a:p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СОШ»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4098" name="Picture 2" descr="http://cdn1-img.robotbaza.ru/images/products/1/232/23478504/huna-0078_%D0%BA%D0%BE%D0%BF%D0%B8%D1%8F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67" b="97333" l="6889" r="98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39853"/>
            <a:ext cx="4104456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cdn1-img.robotbaza.ru/images/products/1/1590/64112182/1940_106221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700808"/>
            <a:ext cx="3889713" cy="2917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medinat.by/wp-content/uploads/2015/12/%D0%A0%D0%BE%D0%B1%D0%BE%D1%82-%D0%BA%D0%BE%D0%BD%D1%81%D1%82%D1%80%D1%83%D0%BA%D1%82%D0%BE%D1%80-TETRIX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5857" y1="51857" x2="25857" y2="51857"/>
                        <a14:foregroundMark x1="37857" y1="62000" x2="37857" y2="62000"/>
                        <a14:foregroundMark x1="52429" y1="62571" x2="52429" y2="62571"/>
                        <a14:foregroundMark x1="65571" y1="51857" x2="65571" y2="51857"/>
                        <a14:foregroundMark x1="76571" y1="54857" x2="76571" y2="54857"/>
                        <a14:foregroundMark x1="81857" y1="59286" x2="81857" y2="59286"/>
                        <a14:foregroundMark x1="68571" y1="63429" x2="68571" y2="63429"/>
                        <a14:foregroundMark x1="58857" y1="65857" x2="58857" y2="65857"/>
                        <a14:foregroundMark x1="63000" y1="75571" x2="63000" y2="75571"/>
                        <a14:foregroundMark x1="65571" y1="68429" x2="65571" y2="68429"/>
                        <a14:foregroundMark x1="70714" y1="70286" x2="70714" y2="70286"/>
                        <a14:foregroundMark x1="74857" y1="64857" x2="74857" y2="64857"/>
                        <a14:foregroundMark x1="73857" y1="59857" x2="73857" y2="59857"/>
                        <a14:foregroundMark x1="39429" y1="72286" x2="39429" y2="72286"/>
                        <a14:foregroundMark x1="28143" y1="71429" x2="28143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159450"/>
            <a:ext cx="4348189" cy="434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836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23528" y="188640"/>
            <a:ext cx="8640960" cy="6552728"/>
          </a:xfrm>
          <a:prstGeom prst="roundRect">
            <a:avLst/>
          </a:prstGeom>
          <a:solidFill>
            <a:schemeClr val="tx2">
              <a:lumMod val="20000"/>
              <a:lumOff val="80000"/>
              <a:alpha val="87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-171400"/>
            <a:ext cx="2160240" cy="1620180"/>
          </a:xfrm>
          <a:prstGeom prst="rect">
            <a:avLst/>
          </a:prstGeom>
        </p:spPr>
      </p:pic>
      <p:pic>
        <p:nvPicPr>
          <p:cNvPr id="6146" name="Picture 2" descr="http://ti71.ru/upload/resize_cache/iblock/190/1000_1000_1/19024c701ee1e255bb7057579ecf229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320" y="1196752"/>
            <a:ext cx="4762500" cy="24336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8" name="Picture 4" descr="https://www.vechirniykiev.com.ua/data/content/10.2016/987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789040"/>
            <a:ext cx="4320480" cy="286231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3231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23528" y="188640"/>
            <a:ext cx="8640960" cy="6552728"/>
          </a:xfrm>
          <a:prstGeom prst="roundRect">
            <a:avLst/>
          </a:prstGeom>
          <a:solidFill>
            <a:schemeClr val="tx2">
              <a:lumMod val="20000"/>
              <a:lumOff val="80000"/>
              <a:alpha val="87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</a:endParaRPr>
          </a:p>
        </p:txBody>
      </p:sp>
      <p:pic>
        <p:nvPicPr>
          <p:cNvPr id="4" name="Picture 10" descr="J:\Фото 2013 год\К августовской конференции\Детский сады\Ручеек 14\DSCN99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00886"/>
            <a:ext cx="4090022" cy="2923614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softEdge rad="112500"/>
          </a:effectLst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650099"/>
            <a:ext cx="4320480" cy="2936774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0" b="99500" l="2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090585"/>
            <a:ext cx="1944216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26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23528" y="188640"/>
            <a:ext cx="8640960" cy="6552728"/>
          </a:xfrm>
          <a:prstGeom prst="roundRect">
            <a:avLst/>
          </a:prstGeom>
          <a:solidFill>
            <a:schemeClr val="tx2">
              <a:lumMod val="20000"/>
              <a:lumOff val="80000"/>
              <a:alpha val="87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-171400"/>
            <a:ext cx="2160240" cy="1620180"/>
          </a:xfrm>
          <a:prstGeom prst="rect">
            <a:avLst/>
          </a:prstGeom>
        </p:spPr>
      </p:pic>
      <p:pic>
        <p:nvPicPr>
          <p:cNvPr id="7180" name="Picture 12" descr="http://www.laplandiya.org/uploads/news/20161229/news-20161229-0730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8352928" cy="48965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889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23528" y="188640"/>
            <a:ext cx="8640960" cy="6552728"/>
          </a:xfrm>
          <a:prstGeom prst="roundRect">
            <a:avLst/>
          </a:prstGeom>
          <a:solidFill>
            <a:schemeClr val="tx2">
              <a:lumMod val="20000"/>
              <a:lumOff val="80000"/>
              <a:alpha val="87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-171400"/>
            <a:ext cx="2160240" cy="1620180"/>
          </a:xfrm>
          <a:prstGeom prst="rect">
            <a:avLst/>
          </a:prstGeom>
        </p:spPr>
      </p:pic>
      <p:pic>
        <p:nvPicPr>
          <p:cNvPr id="4" name="Picture 10" descr="http://xn--80apgz.xn--c1awjj.xn--p1ai/wp-content/uploads/2016/12/i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3" y="1080824"/>
            <a:ext cx="2550157" cy="1700104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www.nios.ru/sites/nios.ru/files/248A1393_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980728"/>
            <a:ext cx="4824536" cy="3216358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39" y="3459069"/>
            <a:ext cx="2958241" cy="2233473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" name="Picture 53" descr="thumb_foto_13869310620016020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509120"/>
            <a:ext cx="2808312" cy="1880318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64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23528" y="188640"/>
            <a:ext cx="8640960" cy="6552728"/>
          </a:xfrm>
          <a:prstGeom prst="roundRect">
            <a:avLst/>
          </a:prstGeom>
          <a:solidFill>
            <a:schemeClr val="tx2">
              <a:lumMod val="20000"/>
              <a:lumOff val="80000"/>
              <a:alpha val="87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87624" y="2849402"/>
            <a:ext cx="74863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Bookman Old Style" pitchFamily="18" charset="0"/>
              </a:rPr>
              <a:t>Патриотическое воспитание</a:t>
            </a:r>
            <a:endParaRPr lang="ru-RU" sz="36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pic>
        <p:nvPicPr>
          <p:cNvPr id="7" name="Picture 5" descr="http://bbratstvo.org.ru/wp-content/uploads/2015/08/MVI_4730.MOV.00_01_41_04.Still00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728018"/>
            <a:ext cx="3245875" cy="2036474"/>
          </a:xfrm>
          <a:prstGeom prst="rect">
            <a:avLst/>
          </a:prstGeom>
          <a:ln>
            <a:noFill/>
          </a:ln>
          <a:effectLst>
            <a:glow rad="101600">
              <a:schemeClr val="bg1">
                <a:alpha val="6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i.mycdn.me/image?id=836795816013&amp;t=3&amp;plc=WEB&amp;tkn=*J2SISPO0p5InHOV5sunVEH9Ibw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873" y="3573016"/>
            <a:ext cx="3240360" cy="2430270"/>
          </a:xfrm>
          <a:prstGeom prst="rect">
            <a:avLst/>
          </a:prstGeom>
          <a:ln>
            <a:noFill/>
          </a:ln>
          <a:effectLst>
            <a:glow rad="101600">
              <a:schemeClr val="bg1">
                <a:alpha val="6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" descr="\\FILE-AKRVO\post\Сафонова Т.В. (ЦРО)\МАТЕРИАЛЫ  ДЛЯ САЙТА\Областной семинар  Мелехово\IMG_455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3" y="702934"/>
            <a:ext cx="3133609" cy="2062487"/>
          </a:xfrm>
          <a:prstGeom prst="rect">
            <a:avLst/>
          </a:prstGeom>
          <a:ln>
            <a:noFill/>
          </a:ln>
          <a:effectLst>
            <a:glow rad="101600">
              <a:schemeClr val="bg1">
                <a:alpha val="60000"/>
              </a:schemeClr>
            </a:glow>
            <a:softEdge rad="112500"/>
          </a:effectLst>
          <a:extLst/>
        </p:spPr>
      </p:pic>
      <p:pic>
        <p:nvPicPr>
          <p:cNvPr id="11" name="Рисунок 10" descr="C:\Users\Ольга\Desktop\Новая папка (2)\допобр\63341584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573016"/>
            <a:ext cx="3421667" cy="2465291"/>
          </a:xfrm>
          <a:prstGeom prst="rect">
            <a:avLst/>
          </a:prstGeom>
          <a:ln>
            <a:noFill/>
          </a:ln>
          <a:effectLst>
            <a:glow rad="101600">
              <a:schemeClr val="bg1">
                <a:alpha val="6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3552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23528" y="188640"/>
            <a:ext cx="8640960" cy="6552728"/>
          </a:xfrm>
          <a:prstGeom prst="roundRect">
            <a:avLst/>
          </a:prstGeom>
          <a:solidFill>
            <a:schemeClr val="tx2">
              <a:lumMod val="20000"/>
              <a:lumOff val="80000"/>
              <a:alpha val="87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</a:endParaRPr>
          </a:p>
        </p:txBody>
      </p:sp>
      <p:pic>
        <p:nvPicPr>
          <p:cNvPr id="4" name="Picture 7" descr="https://antimaidan.ru/sites/default/files/styles/partners/public/partners/logo_bb_290_png.png?itok=ljZRAFl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05" y="1770888"/>
            <a:ext cx="2522208" cy="252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02665" y="692696"/>
            <a:ext cx="80586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Bookman Old Style" pitchFamily="18" charset="0"/>
              </a:rPr>
              <a:t>Военно-патриотические клубы</a:t>
            </a:r>
            <a:endParaRPr lang="ru-RU" sz="36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670" y="1772816"/>
            <a:ext cx="2563778" cy="1944216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293096"/>
            <a:ext cx="2869901" cy="21524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2657179" y="2204864"/>
            <a:ext cx="338855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all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77 человек</a:t>
            </a:r>
            <a:endParaRPr lang="ru-RU" sz="4800" b="1" cap="all" dirty="0">
              <a:ln w="0"/>
              <a:solidFill>
                <a:schemeClr val="accent1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26625" name="Picture 1" descr="C:\Users\Sveta\Desktop\для сайта\Областной семинар  Мелехово\IMG_474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676" y="4281463"/>
            <a:ext cx="3840364" cy="214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696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23528" y="184785"/>
            <a:ext cx="8640960" cy="6552728"/>
          </a:xfrm>
          <a:prstGeom prst="roundRect">
            <a:avLst/>
          </a:prstGeom>
          <a:solidFill>
            <a:schemeClr val="tx2">
              <a:lumMod val="20000"/>
              <a:lumOff val="80000"/>
              <a:alpha val="87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-171400"/>
            <a:ext cx="2160240" cy="16201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65263" y="1348018"/>
            <a:ext cx="43733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ВПК «Ратник»</a:t>
            </a:r>
            <a:endParaRPr lang="ru-RU" sz="4400" b="1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38745" y="2348879"/>
            <a:ext cx="37224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ВПК «Гром»</a:t>
            </a:r>
            <a:endParaRPr lang="ru-RU" sz="4400" b="1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63888" y="3461149"/>
            <a:ext cx="42498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ВПК «Звезда»</a:t>
            </a:r>
            <a:endParaRPr lang="ru-RU" sz="4400" b="1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03879" y="4545992"/>
            <a:ext cx="47676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ВПК «Патриот»</a:t>
            </a:r>
            <a:endParaRPr lang="ru-RU" sz="4400" b="1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96" b="93478" l="2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67093"/>
            <a:ext cx="914400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6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312911"/>
            <a:ext cx="785812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105" l="454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026" y="3492400"/>
            <a:ext cx="804862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39" b="100000" l="2222" r="9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7" y="4566134"/>
            <a:ext cx="82232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4" y="4140829"/>
            <a:ext cx="3526486" cy="2558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598035"/>
            <a:ext cx="2018772" cy="1343764"/>
          </a:xfrm>
          <a:prstGeom prst="rect">
            <a:avLst/>
          </a:prstGeom>
          <a:blipFill dpi="0" rotWithShape="1">
            <a:blip r:embed="rId16">
              <a:alphaModFix amt="0"/>
            </a:blip>
            <a:srcRect/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397905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23528" y="188640"/>
            <a:ext cx="8640960" cy="6552728"/>
          </a:xfrm>
          <a:prstGeom prst="roundRect">
            <a:avLst/>
          </a:prstGeom>
          <a:solidFill>
            <a:schemeClr val="tx2">
              <a:lumMod val="20000"/>
              <a:lumOff val="80000"/>
              <a:alpha val="87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717" y="188640"/>
            <a:ext cx="1730872" cy="1152128"/>
          </a:xfrm>
          <a:prstGeom prst="rect">
            <a:avLst/>
          </a:prstGeom>
          <a:blipFill dpi="0" rotWithShape="1">
            <a:blip r:embed="rId5">
              <a:alphaModFix amt="0"/>
            </a:blip>
            <a:srcRect/>
            <a:stretch>
              <a:fillRect/>
            </a:stretch>
          </a:blipFill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211121"/>
            <a:ext cx="6870410" cy="51528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4505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23528" y="188640"/>
            <a:ext cx="8640960" cy="6552728"/>
          </a:xfrm>
          <a:prstGeom prst="roundRect">
            <a:avLst/>
          </a:prstGeom>
          <a:solidFill>
            <a:schemeClr val="tx2">
              <a:lumMod val="20000"/>
              <a:lumOff val="80000"/>
              <a:alpha val="87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124744"/>
            <a:ext cx="6912767" cy="5184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717" y="188640"/>
            <a:ext cx="1730872" cy="1152128"/>
          </a:xfrm>
          <a:prstGeom prst="rect">
            <a:avLst/>
          </a:prstGeom>
          <a:blipFill dpi="0" rotWithShape="1">
            <a:blip r:embed="rId6">
              <a:alphaModFix amt="0"/>
            </a:blip>
            <a:srcRect/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59769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23528" y="188640"/>
            <a:ext cx="8640960" cy="6552728"/>
          </a:xfrm>
          <a:prstGeom prst="roundRect">
            <a:avLst/>
          </a:prstGeom>
          <a:solidFill>
            <a:schemeClr val="tx2">
              <a:lumMod val="20000"/>
              <a:lumOff val="80000"/>
              <a:alpha val="87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426" y="-5324"/>
            <a:ext cx="1730872" cy="1152128"/>
          </a:xfrm>
          <a:prstGeom prst="rect">
            <a:avLst/>
          </a:prstGeom>
          <a:blipFill dpi="0" rotWithShape="1">
            <a:blip r:embed="rId5">
              <a:alphaModFix amt="0"/>
            </a:blip>
            <a:srcRect/>
            <a:stretch>
              <a:fillRect/>
            </a:stretch>
          </a:blipFill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81" y="1021395"/>
            <a:ext cx="7225611" cy="54192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66862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23528" y="188640"/>
            <a:ext cx="8640960" cy="6552728"/>
          </a:xfrm>
          <a:prstGeom prst="roundRect">
            <a:avLst/>
          </a:prstGeom>
          <a:solidFill>
            <a:schemeClr val="tx2">
              <a:lumMod val="20000"/>
              <a:lumOff val="80000"/>
              <a:alpha val="87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49" y="1006474"/>
            <a:ext cx="7262481" cy="54468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-25711"/>
            <a:ext cx="1730872" cy="1152128"/>
          </a:xfrm>
          <a:prstGeom prst="rect">
            <a:avLst/>
          </a:prstGeom>
          <a:blipFill dpi="0" rotWithShape="1">
            <a:blip r:embed="rId6">
              <a:alphaModFix amt="0"/>
            </a:blip>
            <a:srcRect/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365974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23528" y="188640"/>
            <a:ext cx="8640960" cy="6552728"/>
          </a:xfrm>
          <a:prstGeom prst="roundRect">
            <a:avLst/>
          </a:prstGeom>
          <a:solidFill>
            <a:schemeClr val="tx2">
              <a:lumMod val="20000"/>
              <a:lumOff val="80000"/>
              <a:alpha val="87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692696"/>
            <a:ext cx="2376264" cy="1581723"/>
          </a:xfrm>
          <a:prstGeom prst="rect">
            <a:avLst/>
          </a:prstGeom>
          <a:blipFill dpi="0" rotWithShape="1">
            <a:blip r:embed="rId5">
              <a:alphaModFix amt="0"/>
            </a:blip>
            <a:srcRect/>
            <a:stretch>
              <a:fillRect/>
            </a:stretch>
          </a:blipFill>
        </p:spPr>
      </p:pic>
      <p:pic>
        <p:nvPicPr>
          <p:cNvPr id="9" name="Picture 2" descr="https://i.mycdn.me/image?id=839119936852&amp;t=3&amp;plc=WEB&amp;tkn=*6u1mDCODOgkfYQaAoGin2OfLPC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758" y="2924944"/>
            <a:ext cx="4862212" cy="36466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3" descr="C:\Users\Sveta\Desktop\на форум\юнармия фото\AmHtYCFhiZ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85498"/>
            <a:ext cx="4862439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3887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23528" y="188640"/>
            <a:ext cx="8640960" cy="6552728"/>
          </a:xfrm>
          <a:prstGeom prst="roundRect">
            <a:avLst/>
          </a:prstGeom>
          <a:solidFill>
            <a:schemeClr val="tx2">
              <a:lumMod val="20000"/>
              <a:lumOff val="80000"/>
              <a:alpha val="87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</a:endParaRPr>
          </a:p>
        </p:txBody>
      </p:sp>
      <p:pic>
        <p:nvPicPr>
          <p:cNvPr id="2051" name="Picture 3" descr="C:\Users\Sveta\Desktop\моя папка\г\Гудвил 19 08 17\_MG_76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15" y="3522807"/>
            <a:ext cx="4532506" cy="3022615"/>
          </a:xfrm>
          <a:prstGeom prst="rect">
            <a:avLst/>
          </a:prstGeom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Sveta\Desktop\моя папка\Грибы Мостик 2 10 16 1600\_MG_488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55395"/>
            <a:ext cx="4543151" cy="2973556"/>
          </a:xfrm>
          <a:prstGeom prst="rect">
            <a:avLst/>
          </a:prstGeom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4" b="98889" l="978" r="100000">
                        <a14:foregroundMark x1="26161" y1="29333" x2="26161" y2="29333"/>
                        <a14:foregroundMark x1="28117" y1="21333" x2="28117" y2="21333"/>
                        <a14:foregroundMark x1="28117" y1="13333" x2="28117" y2="13333"/>
                        <a14:foregroundMark x1="33985" y1="6222" x2="33985" y2="6222"/>
                        <a14:foregroundMark x1="41076" y1="88000" x2="41076" y2="88000"/>
                        <a14:foregroundMark x1="41076" y1="82667" x2="41076" y2="82667"/>
                        <a14:foregroundMark x1="15892" y1="9111" x2="15892" y2="9111"/>
                        <a14:foregroundMark x1="61125" y1="12444" x2="61125" y2="12444"/>
                        <a14:foregroundMark x1="71883" y1="6889" x2="71883" y2="6889"/>
                        <a14:foregroundMark x1="57702" y1="23333" x2="57702" y2="23333"/>
                        <a14:foregroundMark x1="55012" y1="35333" x2="55012" y2="35333"/>
                        <a14:foregroundMark x1="68460" y1="20667" x2="68460" y2="20667"/>
                        <a14:foregroundMark x1="75795" y1="17111" x2="75795" y2="17111"/>
                        <a14:foregroundMark x1="87531" y1="12222" x2="87531" y2="12222"/>
                        <a14:foregroundMark x1="74572" y1="25778" x2="74572" y2="25778"/>
                        <a14:foregroundMark x1="89487" y1="32889" x2="89487" y2="32889"/>
                        <a14:foregroundMark x1="87286" y1="39778" x2="87286" y2="39778"/>
                        <a14:foregroundMark x1="84597" y1="53333" x2="84597" y2="53333"/>
                        <a14:foregroundMark x1="12469" y1="22222" x2="12469" y2="22222"/>
                        <a14:foregroundMark x1="77262" y1="35556" x2="77262" y2="35556"/>
                        <a14:foregroundMark x1="85819" y1="24667" x2="85819" y2="24667"/>
                        <a14:foregroundMark x1="16626" y1="44000" x2="16626" y2="44000"/>
                        <a14:foregroundMark x1="42787" y1="87111" x2="42787" y2="87111"/>
                        <a14:foregroundMark x1="16870" y1="30444" x2="16870" y2="30444"/>
                        <a14:backgroundMark x1="67971" y1="37333" x2="67971" y2="37333"/>
                        <a14:backgroundMark x1="67726" y1="33111" x2="67726" y2="33111"/>
                        <a14:backgroundMark x1="83863" y1="35333" x2="83863" y2="35333"/>
                        <a14:backgroundMark x1="31296" y1="36667" x2="31296" y2="36667"/>
                        <a14:backgroundMark x1="18826" y1="28667" x2="18826" y2="2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861048"/>
            <a:ext cx="2405993" cy="264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26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23528" y="188640"/>
            <a:ext cx="8640960" cy="6552728"/>
          </a:xfrm>
          <a:prstGeom prst="roundRect">
            <a:avLst/>
          </a:prstGeom>
          <a:solidFill>
            <a:schemeClr val="tx2">
              <a:lumMod val="20000"/>
              <a:lumOff val="80000"/>
              <a:alpha val="87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427" y="-90566"/>
            <a:ext cx="1730872" cy="1152128"/>
          </a:xfrm>
          <a:prstGeom prst="rect">
            <a:avLst/>
          </a:prstGeom>
          <a:blipFill dpi="0" rotWithShape="1">
            <a:blip r:embed="rId5">
              <a:alphaModFix amt="0"/>
            </a:blip>
            <a:srcRect/>
            <a:stretch>
              <a:fillRect/>
            </a:stretch>
          </a:blipFill>
        </p:spPr>
      </p:pic>
      <p:pic>
        <p:nvPicPr>
          <p:cNvPr id="28674" name="Picture 2" descr="C:\Users\Sveta\Desktop\для сайта\рязань\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115" y="1061562"/>
            <a:ext cx="6771785" cy="5078839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21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23528" y="188640"/>
            <a:ext cx="8640960" cy="6552728"/>
          </a:xfrm>
          <a:prstGeom prst="roundRect">
            <a:avLst/>
          </a:prstGeom>
          <a:solidFill>
            <a:schemeClr val="tx2">
              <a:lumMod val="20000"/>
              <a:lumOff val="80000"/>
              <a:alpha val="87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5805264"/>
            <a:ext cx="2160240" cy="16201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09781" y="383496"/>
            <a:ext cx="64443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Bookman Old Style" pitchFamily="18" charset="0"/>
              </a:rPr>
              <a:t>Экскурсионные поездки</a:t>
            </a:r>
            <a:endParaRPr lang="ru-RU" sz="36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2915816" y="1124743"/>
            <a:ext cx="3024188" cy="1368425"/>
          </a:xfrm>
          <a:prstGeom prst="flowChartAlternate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934 тыс. руб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.</a:t>
            </a:r>
          </a:p>
        </p:txBody>
      </p:sp>
      <p:pic>
        <p:nvPicPr>
          <p:cNvPr id="7" name="Picture 4" descr="\\FILE-AKRVO\post\Сафонова Т.В. (ЦРО)\МАТЕРИАЛЫ  ДЛЯ САЙТА\Поездка в Ярославль\DSCN83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61107"/>
            <a:ext cx="3995936" cy="2996952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\\FILE-AKRVO\post\Сафонова Т.В. (ЦРО)\МАТЕРИАЛЫ  ДЛЯ САЙТА\Поездки школьников\DSCN8188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833" y="2644369"/>
            <a:ext cx="3993623" cy="2995217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592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23528" y="188640"/>
            <a:ext cx="8640960" cy="6552728"/>
          </a:xfrm>
          <a:prstGeom prst="roundRect">
            <a:avLst/>
          </a:prstGeom>
          <a:solidFill>
            <a:schemeClr val="tx2">
              <a:lumMod val="20000"/>
              <a:lumOff val="80000"/>
              <a:alpha val="87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-171400"/>
            <a:ext cx="2160240" cy="1620180"/>
          </a:xfrm>
          <a:prstGeom prst="rect">
            <a:avLst/>
          </a:prstGeom>
        </p:spPr>
      </p:pic>
      <p:pic>
        <p:nvPicPr>
          <p:cNvPr id="11267" name="Picture 3" descr="\\FILE-AKRVO\post\Сафонова Т.В. (ЦРО)\МАТЕРИАЛЫ  ДЛЯ САЙТА\Экскурсионные поездки\IMG_20170815_12544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820" y="896858"/>
            <a:ext cx="3384376" cy="25382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3" descr="\\FILE-AKRVO\post\Сафонова Т.В. (ЦРО)\МАТЕРИАЛЫ  ДЛЯ САЙТА\Поездка в Муром\DSC0037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497" y="3645024"/>
            <a:ext cx="5021021" cy="28243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83645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23528" y="188640"/>
            <a:ext cx="8640960" cy="6552728"/>
          </a:xfrm>
          <a:prstGeom prst="roundRect">
            <a:avLst/>
          </a:prstGeom>
          <a:solidFill>
            <a:schemeClr val="tx2">
              <a:lumMod val="20000"/>
              <a:lumOff val="80000"/>
              <a:alpha val="87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-171400"/>
            <a:ext cx="2160240" cy="1620180"/>
          </a:xfrm>
          <a:prstGeom prst="rect">
            <a:avLst/>
          </a:prstGeom>
        </p:spPr>
      </p:pic>
      <p:pic>
        <p:nvPicPr>
          <p:cNvPr id="12290" name="Picture 2" descr="\\FILE-AKRVO\post\Сафонова Т.В. (ЦРО)\МАТЕРИАЛЫ  ДЛЯ САЙТА\Поездка в Ярославль\DSCN83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41" y="2419047"/>
            <a:ext cx="4216552" cy="3162414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\\FILE-AKRVO\post\Сафонова Т.В. (ЦРО)\МАТЕРИАЛЫ  ДЛЯ САЙТА\Поездка в Муром\DSC0038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889750"/>
            <a:ext cx="3096344" cy="5504610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516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23528" y="188640"/>
            <a:ext cx="8640960" cy="6552728"/>
          </a:xfrm>
          <a:prstGeom prst="roundRect">
            <a:avLst/>
          </a:prstGeom>
          <a:solidFill>
            <a:schemeClr val="tx2">
              <a:lumMod val="20000"/>
              <a:lumOff val="80000"/>
              <a:alpha val="87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-171400"/>
            <a:ext cx="2160240" cy="1620180"/>
          </a:xfrm>
          <a:prstGeom prst="rect">
            <a:avLst/>
          </a:prstGeom>
        </p:spPr>
      </p:pic>
      <p:pic>
        <p:nvPicPr>
          <p:cNvPr id="13314" name="Picture 2" descr="\\FILE-AKRVO\post\Сафонова Т.В. (ЦРО)\МАТЕРИАЛЫ  ДЛЯ САЙТА\Поездка в Муром\DSC0037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90" y="1171738"/>
            <a:ext cx="8025819" cy="4514523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285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23528" y="188640"/>
            <a:ext cx="8640960" cy="6552728"/>
          </a:xfrm>
          <a:prstGeom prst="roundRect">
            <a:avLst/>
          </a:prstGeom>
          <a:solidFill>
            <a:schemeClr val="tx2">
              <a:lumMod val="20000"/>
              <a:lumOff val="80000"/>
              <a:alpha val="87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052736"/>
            <a:ext cx="2736304" cy="2052228"/>
          </a:xfrm>
          <a:prstGeom prst="rect">
            <a:avLst/>
          </a:prstGeom>
        </p:spPr>
      </p:pic>
      <p:pic>
        <p:nvPicPr>
          <p:cNvPr id="14340" name="Picture 4" descr="http://sayansk4.edu.ru/12/WP_20170304_00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747" y="404664"/>
            <a:ext cx="4267200" cy="277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s://kashds24.edumsko.ru/uploads/2000/1276/section/70767/rod_komite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736" y="3355490"/>
            <a:ext cx="4634880" cy="309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316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23528" y="188640"/>
            <a:ext cx="8640960" cy="6552728"/>
          </a:xfrm>
          <a:prstGeom prst="roundRect">
            <a:avLst/>
          </a:prstGeom>
          <a:solidFill>
            <a:schemeClr val="tx2">
              <a:lumMod val="20000"/>
              <a:lumOff val="80000"/>
              <a:alpha val="87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</a:endParaRPr>
          </a:p>
        </p:txBody>
      </p:sp>
      <p:pic>
        <p:nvPicPr>
          <p:cNvPr id="23555" name="Picture 3" descr="https://im0-tub-ru.yandex.net/i?id=6bf8c10ed6fd0eec05b0f86c46c7009e&amp;n=33&amp;h=215&amp;w=418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535" l="23923" r="76077">
                        <a14:foregroundMark x1="34211" y1="64651" x2="34211" y2="64651"/>
                        <a14:foregroundMark x1="54545" y1="73953" x2="54545" y2="73953"/>
                        <a14:foregroundMark x1="70335" y1="89767" x2="70335" y2="89767"/>
                        <a14:foregroundMark x1="72967" y1="83721" x2="72967" y2="83721"/>
                        <a14:foregroundMark x1="73923" y1="78605" x2="73923" y2="78605"/>
                        <a14:foregroundMark x1="70574" y1="84186" x2="70574" y2="84186"/>
                        <a14:foregroundMark x1="66029" y1="91628" x2="66029" y2="91628"/>
                        <a14:foregroundMark x1="63636" y1="92558" x2="63636" y2="92558"/>
                        <a14:foregroundMark x1="68660" y1="85581" x2="68660" y2="85581"/>
                        <a14:foregroundMark x1="74402" y1="93953" x2="74402" y2="93953"/>
                        <a14:foregroundMark x1="74402" y1="89302" x2="74402" y2="89302"/>
                        <a14:foregroundMark x1="69856" y1="93488" x2="69856" y2="93488"/>
                        <a14:foregroundMark x1="72010" y1="95349" x2="72727" y2="95349"/>
                        <a14:foregroundMark x1="67464" y1="95349" x2="67464" y2="95349"/>
                        <a14:foregroundMark x1="61962" y1="95349" x2="61962" y2="95349"/>
                        <a14:foregroundMark x1="59330" y1="96744" x2="59330" y2="96744"/>
                        <a14:foregroundMark x1="75120" y1="83256" x2="75120" y2="83256"/>
                        <a14:foregroundMark x1="74641" y1="96279" x2="74641" y2="96279"/>
                        <a14:foregroundMark x1="25120" y1="82326" x2="25120" y2="823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81420"/>
            <a:ext cx="2028415" cy="104332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C:\Users\Sveta\Desktop\для сайта\Краснова Т.А\Пед. просвещение родителей Мелеховская 1\Фото\IMGP16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41047"/>
            <a:ext cx="6912768" cy="51845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93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23528" y="188640"/>
            <a:ext cx="8640960" cy="6552728"/>
          </a:xfrm>
          <a:prstGeom prst="roundRect">
            <a:avLst/>
          </a:prstGeom>
          <a:solidFill>
            <a:schemeClr val="tx2">
              <a:lumMod val="20000"/>
              <a:lumOff val="80000"/>
              <a:alpha val="87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-171400"/>
            <a:ext cx="2160240" cy="162018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415925"/>
            <a:ext cx="8462962" cy="67579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8264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23528" y="188640"/>
            <a:ext cx="8640960" cy="6552728"/>
          </a:xfrm>
          <a:prstGeom prst="roundRect">
            <a:avLst/>
          </a:prstGeom>
          <a:solidFill>
            <a:schemeClr val="tx2">
              <a:lumMod val="20000"/>
              <a:lumOff val="80000"/>
              <a:alpha val="87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-171400"/>
            <a:ext cx="2160240" cy="1620180"/>
          </a:xfrm>
          <a:prstGeom prst="rect">
            <a:avLst/>
          </a:prstGeom>
        </p:spPr>
      </p:pic>
      <p:pic>
        <p:nvPicPr>
          <p:cNvPr id="4" name="Picture 5" descr="G:\Фото для презентации\Музеи\Рисунок5.jpg"/>
          <p:cNvPicPr>
            <a:picLocks noChangeAspect="1" noChangeArrowheads="1"/>
          </p:cNvPicPr>
          <p:nvPr/>
        </p:nvPicPr>
        <p:blipFill>
          <a:blip r:embed="rId5"/>
          <a:srcRect r="20000" b="16667"/>
          <a:stretch>
            <a:fillRect/>
          </a:stretch>
        </p:blipFill>
        <p:spPr bwMode="auto">
          <a:xfrm>
            <a:off x="863600" y="981075"/>
            <a:ext cx="7381875" cy="5472113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016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23528" y="188640"/>
            <a:ext cx="8640960" cy="6552728"/>
          </a:xfrm>
          <a:prstGeom prst="roundRect">
            <a:avLst/>
          </a:prstGeom>
          <a:solidFill>
            <a:schemeClr val="tx2">
              <a:lumMod val="20000"/>
              <a:lumOff val="80000"/>
              <a:alpha val="87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 </a:t>
            </a:r>
            <a:endParaRPr lang="ru-RU" sz="2800" b="1" dirty="0">
              <a:solidFill>
                <a:schemeClr val="tx2">
                  <a:lumMod val="75000"/>
                </a:schemeClr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  <a:latin typeface="Bookman Old Style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-171400"/>
            <a:ext cx="2160240" cy="16201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43608" y="1124744"/>
            <a:ext cx="489654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«Патриотизм должен быть в каждом </a:t>
            </a:r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человеке настолько </a:t>
            </a: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же естественным, как дышать, ходить</a:t>
            </a:r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.</a:t>
            </a:r>
          </a:p>
          <a:p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Без уважения к дому, посёлку, городу, стране, </a:t>
            </a:r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в </a:t>
            </a: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которой ты живёшь, вряд ли у нас что-нибудь </a:t>
            </a:r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путное получится»</a:t>
            </a:r>
            <a:r>
              <a:rPr lang="ru-RU" sz="2400" dirty="0"/>
              <a:t> </a:t>
            </a:r>
          </a:p>
        </p:txBody>
      </p:sp>
      <p:pic>
        <p:nvPicPr>
          <p:cNvPr id="20484" name="Picture 4" descr="https://www.oblgazeta.ru/media/_versions/ministr_type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445" y="1448780"/>
            <a:ext cx="230425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38632" y="3987066"/>
            <a:ext cx="24513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О.Ю. Васильева,</a:t>
            </a:r>
          </a:p>
          <a:p>
            <a:pPr algn="ctr"/>
            <a:r>
              <a:rPr lang="ru-RU" b="1" dirty="0" smtClean="0"/>
              <a:t>министр образования </a:t>
            </a:r>
          </a:p>
          <a:p>
            <a:pPr algn="ctr"/>
            <a:r>
              <a:rPr lang="ru-RU" b="1" dirty="0" smtClean="0"/>
              <a:t>и науки РФ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75206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23528" y="188640"/>
            <a:ext cx="8640960" cy="6552728"/>
          </a:xfrm>
          <a:prstGeom prst="roundRect">
            <a:avLst/>
          </a:prstGeom>
          <a:solidFill>
            <a:schemeClr val="tx2">
              <a:lumMod val="20000"/>
              <a:lumOff val="80000"/>
              <a:alpha val="87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597960"/>
            <a:ext cx="4409078" cy="2939385"/>
          </a:xfrm>
          <a:prstGeom prst="rect">
            <a:avLst/>
          </a:prstGeom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4" name="Picture 2" descr="E:\отобранные фотки\2015 год\поездка в Кострому.Дом Снегурочки и фестиваль фейервепкрв Серебряная Ладбя\IMG_03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11951"/>
            <a:ext cx="3826832" cy="2647232"/>
          </a:xfrm>
          <a:prstGeom prst="rect">
            <a:avLst/>
          </a:prstGeom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249" y="332656"/>
            <a:ext cx="3601651" cy="2701238"/>
          </a:xfrm>
          <a:prstGeom prst="rect">
            <a:avLst/>
          </a:prstGeom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8426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23528" y="188640"/>
            <a:ext cx="8640960" cy="6552728"/>
          </a:xfrm>
          <a:prstGeom prst="roundRect">
            <a:avLst/>
          </a:prstGeom>
          <a:solidFill>
            <a:schemeClr val="tx2">
              <a:lumMod val="20000"/>
              <a:lumOff val="80000"/>
              <a:alpha val="87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763356" y="2823654"/>
            <a:ext cx="568296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3600" b="1" dirty="0" smtClean="0">
                <a:solidFill>
                  <a:srgbClr val="8E3239"/>
                </a:solidFill>
                <a:latin typeface="Bookman Old Style" pitchFamily="18" charset="0"/>
              </a:rPr>
              <a:t>Трудовое воспитание</a:t>
            </a:r>
            <a:endParaRPr lang="ru-RU" sz="3600" b="1" dirty="0">
              <a:solidFill>
                <a:srgbClr val="8E3239"/>
              </a:solidFill>
              <a:latin typeface="Bookman Old Style" pitchFamily="18" charset="0"/>
            </a:endParaRPr>
          </a:p>
        </p:txBody>
      </p:sp>
      <p:pic>
        <p:nvPicPr>
          <p:cNvPr id="7" name="Picture 1" descr="\\FILE-AKRVO\post\Сафонова Т.В. (ЦРО)\Для презентации\Фото\Труд\Рисунок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93746"/>
            <a:ext cx="2952328" cy="22089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Picture 2" descr="\\FILE-AKRVO\post\Сафонова Т.В. (ЦРО)\Для презентации\Фото\Труд\Рисунок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1" y="660359"/>
            <a:ext cx="3168303" cy="21144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9459" name="Picture 3" descr="http://schule50.ucoz.ru/_ph/4/56721859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772" y="3573016"/>
            <a:ext cx="3822304" cy="28667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6350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647408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23528" y="188640"/>
            <a:ext cx="8640960" cy="6552728"/>
          </a:xfrm>
          <a:prstGeom prst="roundRect">
            <a:avLst/>
          </a:prstGeom>
          <a:solidFill>
            <a:schemeClr val="tx2">
              <a:lumMod val="20000"/>
              <a:lumOff val="80000"/>
              <a:alpha val="87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-171400"/>
            <a:ext cx="2160240" cy="1620180"/>
          </a:xfrm>
          <a:prstGeom prst="rect">
            <a:avLst/>
          </a:prstGeom>
        </p:spPr>
      </p:pic>
      <p:pic>
        <p:nvPicPr>
          <p:cNvPr id="4" name="Picture 3" descr="\\FILE-AKRVO\post\Сафонова Т.В. (ЦРО)\Для презентации\Фото\Труд\Рисунок1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756" y="1196751"/>
            <a:ext cx="6633596" cy="49870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61068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23528" y="188640"/>
            <a:ext cx="8640960" cy="6552728"/>
          </a:xfrm>
          <a:prstGeom prst="roundRect">
            <a:avLst/>
          </a:prstGeom>
          <a:solidFill>
            <a:schemeClr val="tx2">
              <a:lumMod val="20000"/>
              <a:lumOff val="80000"/>
              <a:alpha val="87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</a:endParaRPr>
          </a:p>
        </p:txBody>
      </p:sp>
      <p:pic>
        <p:nvPicPr>
          <p:cNvPr id="17409" name="Picture 1" descr="C:\Users\Sveta\Desktop\для сайта\Акция Посади дерево\04-05-2017_12-31-50\SAM_416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08720"/>
            <a:ext cx="3744416" cy="2808312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C:\Users\Sveta\Desktop\для сайта\Краснова Т.А\Итоги акции неделя добра\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212976"/>
            <a:ext cx="4267200" cy="320040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4" b="98889" l="978" r="100000">
                        <a14:foregroundMark x1="26161" y1="29333" x2="26161" y2="29333"/>
                        <a14:foregroundMark x1="28117" y1="21333" x2="28117" y2="21333"/>
                        <a14:foregroundMark x1="28117" y1="13333" x2="28117" y2="13333"/>
                        <a14:foregroundMark x1="33985" y1="6222" x2="33985" y2="6222"/>
                        <a14:foregroundMark x1="41076" y1="88000" x2="41076" y2="88000"/>
                        <a14:foregroundMark x1="41076" y1="82667" x2="41076" y2="82667"/>
                        <a14:foregroundMark x1="15892" y1="9111" x2="15892" y2="9111"/>
                        <a14:foregroundMark x1="61125" y1="12444" x2="61125" y2="12444"/>
                        <a14:foregroundMark x1="71883" y1="6889" x2="71883" y2="6889"/>
                        <a14:foregroundMark x1="57702" y1="23333" x2="57702" y2="23333"/>
                        <a14:foregroundMark x1="55012" y1="35333" x2="55012" y2="35333"/>
                        <a14:foregroundMark x1="68460" y1="20667" x2="68460" y2="20667"/>
                        <a14:foregroundMark x1="75795" y1="17111" x2="75795" y2="17111"/>
                        <a14:foregroundMark x1="87531" y1="12222" x2="87531" y2="12222"/>
                        <a14:foregroundMark x1="74572" y1="25778" x2="74572" y2="25778"/>
                        <a14:foregroundMark x1="89487" y1="32889" x2="89487" y2="32889"/>
                        <a14:foregroundMark x1="87286" y1="39778" x2="87286" y2="39778"/>
                        <a14:foregroundMark x1="84597" y1="53333" x2="84597" y2="53333"/>
                        <a14:foregroundMark x1="12469" y1="22222" x2="12469" y2="22222"/>
                        <a14:foregroundMark x1="77262" y1="35556" x2="77262" y2="35556"/>
                        <a14:foregroundMark x1="85819" y1="24667" x2="85819" y2="24667"/>
                        <a14:foregroundMark x1="16626" y1="44000" x2="16626" y2="44000"/>
                        <a14:foregroundMark x1="42787" y1="87111" x2="42787" y2="87111"/>
                        <a14:foregroundMark x1="16870" y1="30444" x2="16870" y2="30444"/>
                        <a14:backgroundMark x1="67971" y1="37333" x2="67971" y2="37333"/>
                        <a14:backgroundMark x1="67726" y1="33111" x2="67726" y2="33111"/>
                        <a14:backgroundMark x1="83863" y1="35333" x2="83863" y2="35333"/>
                        <a14:backgroundMark x1="31296" y1="36667" x2="31296" y2="36667"/>
                        <a14:backgroundMark x1="18826" y1="28667" x2="18826" y2="2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5" y="4267112"/>
            <a:ext cx="2088232" cy="229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47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23528" y="188640"/>
            <a:ext cx="8640960" cy="6552728"/>
          </a:xfrm>
          <a:prstGeom prst="roundRect">
            <a:avLst/>
          </a:prstGeom>
          <a:solidFill>
            <a:schemeClr val="tx2">
              <a:lumMod val="20000"/>
              <a:lumOff val="80000"/>
              <a:alpha val="87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-171400"/>
            <a:ext cx="2160240" cy="1620180"/>
          </a:xfrm>
          <a:prstGeom prst="rect">
            <a:avLst/>
          </a:prstGeom>
        </p:spPr>
      </p:pic>
      <p:pic>
        <p:nvPicPr>
          <p:cNvPr id="16385" name="Picture 1" descr="C:\Users\Sveta\Desktop\для сайта\Краснова Т.А\Итоги акции неделя добра\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24744"/>
            <a:ext cx="3327648" cy="4903902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C:\Users\Sveta\Desktop\для сайта\Краснова Т.А\Выставка\IMG_837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671" y="1844824"/>
            <a:ext cx="4355282" cy="2906762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285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23528" y="188640"/>
            <a:ext cx="8640960" cy="6552728"/>
          </a:xfrm>
          <a:prstGeom prst="roundRect">
            <a:avLst/>
          </a:prstGeom>
          <a:solidFill>
            <a:schemeClr val="tx2">
              <a:lumMod val="20000"/>
              <a:lumOff val="80000"/>
              <a:alpha val="87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-171400"/>
            <a:ext cx="2160240" cy="1620180"/>
          </a:xfrm>
          <a:prstGeom prst="rect">
            <a:avLst/>
          </a:prstGeom>
        </p:spPr>
      </p:pic>
      <p:pic>
        <p:nvPicPr>
          <p:cNvPr id="15364" name="Picture 4" descr="http://in-korolev.ru/upload/resizeproxy/720_/a57c0197757de4b6f96f52f41db21ccc.jpg?148201644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04" y="1142170"/>
            <a:ext cx="3689648" cy="16387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s://oren.ru/wp-content/uploads/2016/11/2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645024"/>
            <a:ext cx="3646581" cy="2448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http://www.restorator72.ru/upload/dP3EuaKDobc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453" y="674360"/>
            <a:ext cx="3939176" cy="2628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http://zoomer-edu.ru/wp-content/uploads/2016/03/image3.jpe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170" y="3450387"/>
            <a:ext cx="3811911" cy="2858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606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23528" y="188640"/>
            <a:ext cx="8640960" cy="6552728"/>
          </a:xfrm>
          <a:prstGeom prst="roundRect">
            <a:avLst/>
          </a:prstGeom>
          <a:solidFill>
            <a:schemeClr val="tx2">
              <a:lumMod val="20000"/>
              <a:lumOff val="80000"/>
              <a:alpha val="87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-171400"/>
            <a:ext cx="2160240" cy="16201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27584" y="1340768"/>
            <a:ext cx="7560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ПОКАЗАТЕЛИ УДОВЛЕТВОРЕННОСТИ РОДИТЕЛЕЙ  ОБЩИМИ ПОКАЗАТЕЛЯМИ ДЕЯТЕЛЬНОСТИ ОБРАЗОВАТЕЛЬНОЙ ОРГАНИЗАЦИИ</a:t>
            </a:r>
            <a:endParaRPr lang="ru-RU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6378782"/>
              </p:ext>
            </p:extLst>
          </p:nvPr>
        </p:nvGraphicFramePr>
        <p:xfrm>
          <a:off x="755576" y="2852936"/>
          <a:ext cx="7632848" cy="19277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22764"/>
                <a:gridCol w="1989604"/>
                <a:gridCol w="2016224"/>
                <a:gridCol w="2304256"/>
              </a:tblGrid>
              <a:tr h="14370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Bookman Old Style" pitchFamily="18" charset="0"/>
                        </a:rPr>
                        <a:t>Количество участников исследования, чел.</a:t>
                      </a:r>
                      <a:endParaRPr lang="ru-RU" sz="1200" dirty="0"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68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Bookman Old Style" pitchFamily="18" charset="0"/>
                        </a:rPr>
                        <a:t>Оценка условий осуществления образовательной деятельности</a:t>
                      </a:r>
                      <a:endParaRPr lang="ru-RU" sz="1400" dirty="0"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Bookman Old Style" pitchFamily="18" charset="0"/>
                        </a:rPr>
                        <a:t>Оценка реализации направлений деятельности школы</a:t>
                      </a:r>
                      <a:endParaRPr lang="ru-RU" sz="1400" dirty="0"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Bookman Old Style" pitchFamily="18" charset="0"/>
                        </a:rPr>
                        <a:t>Оценка качества внеурочной деятельности</a:t>
                      </a:r>
                      <a:endParaRPr lang="ru-RU" sz="1400" dirty="0"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040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</a:rPr>
                        <a:t>1163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68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</a:rPr>
                        <a:t>75%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</a:rPr>
                        <a:t>77%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</a:rPr>
                        <a:t>98%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168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23528" y="188640"/>
            <a:ext cx="8640960" cy="6552728"/>
          </a:xfrm>
          <a:prstGeom prst="roundRect">
            <a:avLst/>
          </a:prstGeom>
          <a:solidFill>
            <a:schemeClr val="tx2">
              <a:lumMod val="20000"/>
              <a:lumOff val="80000"/>
              <a:alpha val="87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046" y="4795784"/>
            <a:ext cx="2546106" cy="19095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51620" y="692696"/>
            <a:ext cx="69847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СРЕДНИЕ ПОКАЗАТЕЛИ УДОВЛЕТВОРЕННОСТИ РОДИТЕЛЕЙ ПСИХОЛОГИЧЕСКИМ КЛИМАТОМ  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pPr algn="ctr"/>
            <a:endParaRPr lang="ru-RU" sz="2000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1256420"/>
              </p:ext>
            </p:extLst>
          </p:nvPr>
        </p:nvGraphicFramePr>
        <p:xfrm>
          <a:off x="899594" y="2348880"/>
          <a:ext cx="7344815" cy="199768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28190"/>
                <a:gridCol w="1719377"/>
                <a:gridCol w="1798730"/>
                <a:gridCol w="974312"/>
                <a:gridCol w="1124206"/>
              </a:tblGrid>
              <a:tr h="7920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Полностью удовлетворены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Частично удовлетворены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Не удовлетворены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Результаты предыдущих исследований</a:t>
                      </a:r>
                      <a:endParaRPr lang="ru-RU" sz="16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   2014              2015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358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FF0000"/>
                          </a:solidFill>
                          <a:effectLst/>
                        </a:rPr>
                        <a:t>74%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25%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1%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69%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71%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956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23528" y="188640"/>
            <a:ext cx="8640960" cy="6552728"/>
          </a:xfrm>
          <a:prstGeom prst="roundRect">
            <a:avLst/>
          </a:prstGeom>
          <a:solidFill>
            <a:schemeClr val="tx2">
              <a:lumMod val="20000"/>
              <a:lumOff val="80000"/>
              <a:alpha val="87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35596" y="404664"/>
            <a:ext cx="741682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Оценка удовлетворенности режимом работы </a:t>
            </a:r>
            <a:endParaRPr lang="ru-RU" sz="2800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pPr algn="ctr"/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общеобразовательной организации  </a:t>
            </a:r>
            <a:endParaRPr lang="ru-RU" sz="2800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9411510"/>
              </p:ext>
            </p:extLst>
          </p:nvPr>
        </p:nvGraphicFramePr>
        <p:xfrm>
          <a:off x="1466849" y="2204865"/>
          <a:ext cx="6210301" cy="25202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65863"/>
                <a:gridCol w="2023238"/>
                <a:gridCol w="2021200"/>
              </a:tblGrid>
              <a:tr h="16438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Bookman Old Style" pitchFamily="18" charset="0"/>
                        </a:rPr>
                        <a:t>Полностью удовлетворены</a:t>
                      </a:r>
                      <a:endParaRPr lang="ru-RU" sz="1400" dirty="0">
                        <a:effectLst/>
                        <a:latin typeface="Bookman Old Style" pitchFamily="18" charset="0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ookman Old Style" pitchFamily="18" charset="0"/>
                        </a:rPr>
                        <a:t>Частично удовлетворены</a:t>
                      </a:r>
                      <a:endParaRPr lang="ru-RU" sz="1400">
                        <a:effectLst/>
                        <a:latin typeface="Bookman Old Style" pitchFamily="18" charset="0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ookman Old Style" pitchFamily="18" charset="0"/>
                        </a:rPr>
                        <a:t>Не удовлетворены</a:t>
                      </a:r>
                      <a:endParaRPr lang="ru-RU" sz="1400">
                        <a:effectLst/>
                        <a:latin typeface="Bookman Old Style" pitchFamily="18" charset="0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8764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FF0000"/>
                          </a:solidFill>
                          <a:effectLst/>
                          <a:latin typeface="Bookman Old Style" pitchFamily="18" charset="0"/>
                        </a:rPr>
                        <a:t>98%</a:t>
                      </a:r>
                      <a:endParaRPr lang="ru-RU" sz="2400" b="1" dirty="0">
                        <a:solidFill>
                          <a:srgbClr val="FF0000"/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Bookman Old Style" pitchFamily="18" charset="0"/>
                        </a:rPr>
                        <a:t>1%</a:t>
                      </a:r>
                      <a:endParaRPr lang="ru-RU" sz="2400" b="1" dirty="0"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Bookman Old Style" pitchFamily="18" charset="0"/>
                        </a:rPr>
                        <a:t>1%</a:t>
                      </a:r>
                      <a:endParaRPr lang="ru-RU" sz="2400" b="1" dirty="0"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4962662"/>
            <a:ext cx="2546106" cy="190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939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23528" y="188640"/>
            <a:ext cx="8640960" cy="6552728"/>
          </a:xfrm>
          <a:prstGeom prst="roundRect">
            <a:avLst/>
          </a:prstGeom>
          <a:solidFill>
            <a:schemeClr val="tx2">
              <a:lumMod val="20000"/>
              <a:lumOff val="80000"/>
              <a:alpha val="87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15616" y="404664"/>
            <a:ext cx="712879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tx2"/>
                </a:solidFill>
                <a:latin typeface="Bookman Old Style" pitchFamily="18" charset="0"/>
              </a:rPr>
              <a:t>Количество респондентов, оценивших направление деятельности общеобразовательной организации (школы</a:t>
            </a:r>
            <a:r>
              <a:rPr lang="ru-RU" sz="2000" b="1" dirty="0" smtClean="0">
                <a:solidFill>
                  <a:schemeClr val="tx2"/>
                </a:solidFill>
                <a:latin typeface="Bookman Old Style" pitchFamily="18" charset="0"/>
              </a:rPr>
              <a:t>)</a:t>
            </a:r>
            <a:endParaRPr lang="ru-RU" sz="2000" dirty="0">
              <a:solidFill>
                <a:schemeClr val="tx2"/>
              </a:solidFill>
              <a:latin typeface="Bookman Old Style" pitchFamily="18" charset="0"/>
            </a:endParaRPr>
          </a:p>
          <a:p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7458063"/>
              </p:ext>
            </p:extLst>
          </p:nvPr>
        </p:nvGraphicFramePr>
        <p:xfrm>
          <a:off x="467544" y="1772816"/>
          <a:ext cx="2232248" cy="3785616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406946"/>
                <a:gridCol w="1825302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1.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развитие интеллектуального потенциала ребенка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2.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формирование общей культуры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3.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развитие творческих способностей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4. 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сохранение и укрепление здоровья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2703263"/>
              </p:ext>
            </p:extLst>
          </p:nvPr>
        </p:nvGraphicFramePr>
        <p:xfrm>
          <a:off x="2843808" y="1844824"/>
          <a:ext cx="5832648" cy="2683481"/>
        </p:xfrm>
        <a:graphic>
          <a:graphicData uri="http://schemas.openxmlformats.org/drawingml/2006/table">
            <a:tbl>
              <a:tblPr firstRow="1" firstCol="1" bandRow="1"/>
              <a:tblGrid>
                <a:gridCol w="936026"/>
                <a:gridCol w="1166034"/>
                <a:gridCol w="1012285"/>
                <a:gridCol w="1079935"/>
                <a:gridCol w="961855"/>
                <a:gridCol w="676513"/>
              </a:tblGrid>
              <a:tr h="526415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Полностью удовлетворены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Частично удовлетворены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Не удовлетворены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2015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2016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2015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2016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2015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2016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  <a:highlight>
                            <a:srgbClr val="FFFF00"/>
                          </a:highlight>
                          <a:latin typeface="Times New Roman"/>
                          <a:ea typeface="Calibri"/>
                          <a:cs typeface="Times New Roman"/>
                        </a:rPr>
                        <a:t>71,3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26,8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  <a:highlight>
                            <a:srgbClr val="FFFF00"/>
                          </a:highlight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68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  <a:highlight>
                            <a:srgbClr val="FFFF00"/>
                          </a:highlight>
                          <a:latin typeface="Times New Roman"/>
                          <a:ea typeface="Calibri"/>
                          <a:cs typeface="Times New Roman"/>
                        </a:rPr>
                        <a:t>71,3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26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  <a:highlight>
                            <a:srgbClr val="FFFF00"/>
                          </a:highlight>
                          <a:latin typeface="Times New Roman"/>
                          <a:ea typeface="Calibri"/>
                          <a:cs typeface="Times New Roman"/>
                        </a:rPr>
                        <a:t>2,6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66,5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63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31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29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2,6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  <a:highlight>
                            <a:srgbClr val="FFFF00"/>
                          </a:highlight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</a:tr>
              <a:tr h="7906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68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  <a:highlight>
                            <a:srgbClr val="FFFF00"/>
                          </a:highlight>
                          <a:latin typeface="Times New Roman"/>
                          <a:ea typeface="Calibri"/>
                          <a:cs typeface="Times New Roman"/>
                        </a:rPr>
                        <a:t>72,5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29,5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23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2,6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  <a:highlight>
                            <a:srgbClr val="FFFF00"/>
                          </a:highlight>
                          <a:latin typeface="Times New Roman"/>
                          <a:ea typeface="Calibri"/>
                          <a:cs typeface="Times New Roman"/>
                        </a:rPr>
                        <a:t>4,3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6092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23528" y="188640"/>
            <a:ext cx="8640960" cy="6552728"/>
          </a:xfrm>
          <a:prstGeom prst="roundRect">
            <a:avLst/>
          </a:prstGeom>
          <a:solidFill>
            <a:schemeClr val="tx2">
              <a:lumMod val="20000"/>
              <a:lumOff val="80000"/>
              <a:alpha val="87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43608" y="332656"/>
            <a:ext cx="705678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tx2"/>
                </a:solidFill>
                <a:latin typeface="Bookman Old Style" pitchFamily="18" charset="0"/>
              </a:rPr>
              <a:t>Количество респондентов, оценивших условия, созданные в общеобразовательной организации (школе) для деятельности обучающихся </a:t>
            </a:r>
            <a:endParaRPr lang="ru-RU" sz="2000" dirty="0">
              <a:solidFill>
                <a:schemeClr val="tx2"/>
              </a:solidFill>
              <a:latin typeface="Bookman Old Style" pitchFamily="18" charset="0"/>
            </a:endParaRPr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9581148"/>
              </p:ext>
            </p:extLst>
          </p:nvPr>
        </p:nvGraphicFramePr>
        <p:xfrm>
          <a:off x="539552" y="1313835"/>
          <a:ext cx="2737806" cy="5398008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372369"/>
                <a:gridCol w="2365437"/>
              </a:tblGrid>
              <a:tr h="4330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Bookman Old Style" pitchFamily="18" charset="0"/>
                        </a:rPr>
                        <a:t>1.</a:t>
                      </a:r>
                      <a:endParaRPr lang="ru-RU" sz="1100" dirty="0"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Реализация возможностей ребенка, его интересов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330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Bookman Old Style" pitchFamily="18" charset="0"/>
                        </a:rPr>
                        <a:t>2.</a:t>
                      </a:r>
                      <a:endParaRPr lang="ru-RU" sz="1100" dirty="0"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Bookman Old Style" pitchFamily="18" charset="0"/>
                        </a:rPr>
                        <a:t>Учет индивидуальных особенностей ребенка</a:t>
                      </a:r>
                      <a:endParaRPr lang="ru-RU" sz="1200" dirty="0">
                        <a:effectLst/>
                        <a:latin typeface="Bookman Old Style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731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  <a:latin typeface="Bookman Old Style" pitchFamily="18" charset="0"/>
                        </a:rPr>
                        <a:t>3.</a:t>
                      </a:r>
                      <a:endParaRPr lang="ru-RU" sz="1100"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  <a:latin typeface="Bookman Old Style" pitchFamily="18" charset="0"/>
                          <a:ea typeface="Times New Roman"/>
                        </a:rPr>
                        <a:t>Реализация возможностей ребенка, его интересов</a:t>
                      </a:r>
                      <a:endParaRPr lang="ru-RU" sz="1200" dirty="0" smtClean="0">
                        <a:effectLst/>
                        <a:latin typeface="Bookman Old Style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330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effectLst/>
                          <a:latin typeface="Bookman Old Style" pitchFamily="18" charset="0"/>
                          <a:ea typeface="Calibri"/>
                          <a:cs typeface="Times New Roman"/>
                        </a:rPr>
                        <a:t>4.</a:t>
                      </a:r>
                      <a:endParaRPr lang="ru-RU" sz="1100" dirty="0"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  <a:latin typeface="Bookman Old Style" pitchFamily="18" charset="0"/>
                          <a:ea typeface="Times New Roman"/>
                        </a:rPr>
                        <a:t>Учет индивидуальных особенностей ребенка</a:t>
                      </a:r>
                      <a:endParaRPr lang="ru-RU" sz="1200" dirty="0" smtClean="0">
                        <a:effectLst/>
                        <a:latin typeface="Bookman Old Style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330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effectLst/>
                          <a:latin typeface="Bookman Old Style" pitchFamily="18" charset="0"/>
                          <a:ea typeface="Calibri"/>
                          <a:cs typeface="Times New Roman"/>
                        </a:rPr>
                        <a:t>5</a:t>
                      </a:r>
                      <a:endParaRPr lang="ru-RU" sz="1100" dirty="0"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  <a:latin typeface="Bookman Old Style" pitchFamily="18" charset="0"/>
                          <a:ea typeface="Times New Roman"/>
                        </a:rPr>
                        <a:t>Комфортная, безопасная, миролюбивая обстановка</a:t>
                      </a:r>
                      <a:endParaRPr lang="ru-RU" sz="1200" dirty="0" smtClean="0">
                        <a:effectLst/>
                        <a:latin typeface="Bookman Old Style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330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effectLst/>
                          <a:latin typeface="Bookman Old Style" pitchFamily="18" charset="0"/>
                        </a:rPr>
                        <a:t>6</a:t>
                      </a:r>
                      <a:endParaRPr lang="ru-RU" sz="1100" dirty="0"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  <a:latin typeface="Bookman Old Style" pitchFamily="18" charset="0"/>
                          <a:ea typeface="Times New Roman"/>
                        </a:rPr>
                        <a:t>Сотрудничество учителей и родителей</a:t>
                      </a:r>
                      <a:endParaRPr lang="ru-RU" sz="1200" dirty="0" smtClean="0">
                        <a:effectLst/>
                        <a:latin typeface="Bookman Old Style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330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effectLst/>
                          <a:latin typeface="Bookman Old Style" pitchFamily="18" charset="0"/>
                        </a:rPr>
                        <a:t>7</a:t>
                      </a:r>
                      <a:endParaRPr lang="ru-RU" sz="1100" dirty="0"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  <a:latin typeface="Bookman Old Style" pitchFamily="18" charset="0"/>
                          <a:ea typeface="Times New Roman"/>
                        </a:rPr>
                        <a:t>Отношения между учащимися в классе, школе</a:t>
                      </a:r>
                      <a:endParaRPr lang="ru-RU" sz="1200" dirty="0" smtClean="0">
                        <a:effectLst/>
                        <a:latin typeface="Bookman Old Style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5001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effectLst/>
                          <a:latin typeface="Bookman Old Style" pitchFamily="18" charset="0"/>
                        </a:rPr>
                        <a:t>8.</a:t>
                      </a:r>
                      <a:endParaRPr lang="ru-RU" sz="1100" dirty="0"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  <a:latin typeface="Bookman Old Style" pitchFamily="18" charset="0"/>
                          <a:ea typeface="Times New Roman"/>
                        </a:rPr>
                        <a:t>Материально – техническое оснащение учебного процесса</a:t>
                      </a:r>
                      <a:endParaRPr lang="ru-RU" sz="1200" dirty="0" smtClean="0">
                        <a:effectLst/>
                        <a:latin typeface="Bookman Old Style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6835029"/>
              </p:ext>
            </p:extLst>
          </p:nvPr>
        </p:nvGraphicFramePr>
        <p:xfrm>
          <a:off x="3707904" y="2060848"/>
          <a:ext cx="4824536" cy="32420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072"/>
                <a:gridCol w="792088"/>
                <a:gridCol w="813476"/>
                <a:gridCol w="842708"/>
                <a:gridCol w="1008112"/>
                <a:gridCol w="720080"/>
              </a:tblGrid>
              <a:tr h="823446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Полностью удовлетворяет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Частично удовлетворяет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Не удовлетворяет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</a:rPr>
                        <a:t>2015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</a:rPr>
                        <a:t>2016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2015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2016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</a:rPr>
                        <a:t>2015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</a:rPr>
                        <a:t>2016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</a:rPr>
                        <a:t>66,3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</a:rPr>
                        <a:t>66,8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</a:rPr>
                        <a:t>31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</a:rPr>
                        <a:t>30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</a:rPr>
                        <a:t>1,8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highlight>
                            <a:srgbClr val="FFFF00"/>
                          </a:highlight>
                        </a:rPr>
                        <a:t>3,4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</a:rPr>
                        <a:t>62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highlight>
                            <a:srgbClr val="FFFF00"/>
                          </a:highlight>
                        </a:rPr>
                        <a:t>65,1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</a:rPr>
                        <a:t>35,2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</a:rPr>
                        <a:t>30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</a:rPr>
                        <a:t>2,6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highlight>
                            <a:srgbClr val="FFFF00"/>
                          </a:highlight>
                        </a:rPr>
                        <a:t>4,9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</a:rPr>
                        <a:t>74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highlight>
                            <a:srgbClr val="FFFF00"/>
                          </a:highlight>
                        </a:rPr>
                        <a:t>78,3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</a:rPr>
                        <a:t>23,7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</a:rPr>
                        <a:t>20,2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</a:rPr>
                        <a:t>2,2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</a:rPr>
                        <a:t>1,5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</a:rPr>
                        <a:t>74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highlight>
                            <a:srgbClr val="FFFF00"/>
                          </a:highlight>
                        </a:rPr>
                        <a:t>78,8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</a:rPr>
                        <a:t>24,7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</a:rPr>
                        <a:t>20,6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</a:rPr>
                        <a:t>1,1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</a:rPr>
                        <a:t>0,6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</a:rPr>
                        <a:t>75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</a:rPr>
                        <a:t>71,7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</a:rPr>
                        <a:t>23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</a:rPr>
                        <a:t>26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</a:rPr>
                        <a:t>2,2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</a:rPr>
                        <a:t>2,2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</a:rPr>
                        <a:t>68,5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highlight>
                            <a:srgbClr val="FFFF00"/>
                          </a:highlight>
                        </a:rPr>
                        <a:t>70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</a:rPr>
                        <a:t>29,3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</a:rPr>
                        <a:t>26,7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</a:rPr>
                        <a:t>2,2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highlight>
                            <a:srgbClr val="FFFF00"/>
                          </a:highlight>
                        </a:rPr>
                        <a:t>3,4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520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42618" y="188640"/>
            <a:ext cx="8640960" cy="6552728"/>
          </a:xfrm>
          <a:prstGeom prst="roundRect">
            <a:avLst/>
          </a:prstGeom>
          <a:solidFill>
            <a:schemeClr val="tx2">
              <a:lumMod val="20000"/>
              <a:lumOff val="80000"/>
              <a:alpha val="87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ln w="3175" cmpd="sng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Социальное партнерство – это формирование системы добровольных и взаимовыгодных отношений</a:t>
            </a:r>
            <a:endParaRPr lang="ru-RU" sz="4800" b="1" dirty="0">
              <a:ln w="3175" cmpd="sng">
                <a:solidFill>
                  <a:srgbClr val="FFFFFF"/>
                </a:solidFill>
                <a:prstDash val="solid"/>
              </a:ln>
              <a:solidFill>
                <a:srgbClr val="C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2793"/>
            <a:ext cx="2160240" cy="162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26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23528" y="188640"/>
            <a:ext cx="8640960" cy="6552728"/>
          </a:xfrm>
          <a:prstGeom prst="roundRect">
            <a:avLst/>
          </a:prstGeom>
          <a:solidFill>
            <a:schemeClr val="tx2">
              <a:lumMod val="20000"/>
              <a:lumOff val="80000"/>
              <a:alpha val="87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-171400"/>
            <a:ext cx="2160240" cy="16201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29396" y="2924944"/>
            <a:ext cx="74767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</a:rPr>
              <a:t>Подготовка к новому учебному году</a:t>
            </a:r>
            <a:endParaRPr lang="ru-RU" sz="28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pic>
        <p:nvPicPr>
          <p:cNvPr id="34819" name="Picture 3" descr="\\FILE-AKRVO\post\Сафонова Т.В. (ЦРО)\ФОТО РЕМОНТЫ\DSCF404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882576"/>
            <a:ext cx="2592288" cy="1944216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4" descr="\\FILE-AKRVO\post\Сафонова Т.В. (ЦРО)\ФОТО РЕМОНТЫ\IMG_6804-04-08-17-09-32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004" y="3573016"/>
            <a:ext cx="4644008" cy="2612255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1" name="Picture 5" descr="\\FILE-AKRVO\post\Сафонова Т.В. (ЦРО)\ФОТО РЕМОНТЫ\н\DSC0468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882577"/>
            <a:ext cx="2736304" cy="1944216"/>
          </a:xfrm>
          <a:prstGeom prst="rect">
            <a:avLst/>
          </a:prstGeom>
          <a:noFill/>
          <a:ln w="38100">
            <a:solidFill>
              <a:schemeClr val="tx2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2127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23528" y="188640"/>
            <a:ext cx="8640960" cy="6552728"/>
          </a:xfrm>
          <a:prstGeom prst="roundRect">
            <a:avLst/>
          </a:prstGeom>
          <a:solidFill>
            <a:schemeClr val="tx2">
              <a:lumMod val="20000"/>
              <a:lumOff val="80000"/>
              <a:alpha val="87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-158429"/>
            <a:ext cx="2160240" cy="1620180"/>
          </a:xfrm>
          <a:prstGeom prst="rect">
            <a:avLst/>
          </a:prstGeom>
        </p:spPr>
      </p:pic>
      <p:pic>
        <p:nvPicPr>
          <p:cNvPr id="35841" name="Picture 1" descr="\\FILE-AKRVO\post\Сафонова Т.В. (ЦРО)\ФОТО РЕМОНТЫ\IMG_760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864" y="1052736"/>
            <a:ext cx="5328592" cy="5328592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0077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23528" y="188640"/>
            <a:ext cx="8640960" cy="6552728"/>
          </a:xfrm>
          <a:prstGeom prst="roundRect">
            <a:avLst/>
          </a:prstGeom>
          <a:solidFill>
            <a:schemeClr val="tx2">
              <a:lumMod val="20000"/>
              <a:lumOff val="80000"/>
              <a:alpha val="87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-171400"/>
            <a:ext cx="2160240" cy="1620180"/>
          </a:xfrm>
          <a:prstGeom prst="rect">
            <a:avLst/>
          </a:prstGeom>
        </p:spPr>
      </p:pic>
      <p:pic>
        <p:nvPicPr>
          <p:cNvPr id="36865" name="Picture 1" descr="\\FILE-AKRVO\post\Сафонова Т.В. (ЦРО)\ФОТО РЕМОНТЫ\IMG_866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439" y="1124744"/>
            <a:ext cx="6876256" cy="5157192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61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23528" y="188640"/>
            <a:ext cx="8640960" cy="6552728"/>
          </a:xfrm>
          <a:prstGeom prst="roundRect">
            <a:avLst/>
          </a:prstGeom>
          <a:solidFill>
            <a:schemeClr val="tx2">
              <a:lumMod val="20000"/>
              <a:lumOff val="80000"/>
              <a:alpha val="87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-171400"/>
            <a:ext cx="2160240" cy="1620180"/>
          </a:xfrm>
          <a:prstGeom prst="rect">
            <a:avLst/>
          </a:prstGeom>
        </p:spPr>
      </p:pic>
      <p:pic>
        <p:nvPicPr>
          <p:cNvPr id="37890" name="Picture 2" descr="\\FILE-AKRVO\post\Сафонова Т.В. (ЦРО)\ФОТО РЕМОНТЫ\IMG_867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80728"/>
            <a:ext cx="7128792" cy="5346594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0904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23528" y="188640"/>
            <a:ext cx="8640960" cy="6552728"/>
          </a:xfrm>
          <a:prstGeom prst="roundRect">
            <a:avLst/>
          </a:prstGeom>
          <a:solidFill>
            <a:schemeClr val="tx2">
              <a:lumMod val="20000"/>
              <a:lumOff val="80000"/>
              <a:alpha val="87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-171400"/>
            <a:ext cx="2160240" cy="1620180"/>
          </a:xfrm>
          <a:prstGeom prst="rect">
            <a:avLst/>
          </a:prstGeom>
        </p:spPr>
      </p:pic>
      <p:pic>
        <p:nvPicPr>
          <p:cNvPr id="38914" name="Picture 2" descr="\\FILE-AKRVO\post\Сафонова Т.В. (ЦРО)\ФОТО РЕМОНТЫ\IMGP165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876" y="1052736"/>
            <a:ext cx="6948264" cy="5211198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792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23528" y="188640"/>
            <a:ext cx="8640960" cy="6552728"/>
          </a:xfrm>
          <a:prstGeom prst="roundRect">
            <a:avLst/>
          </a:prstGeom>
          <a:solidFill>
            <a:schemeClr val="tx2">
              <a:lumMod val="20000"/>
              <a:lumOff val="80000"/>
              <a:alpha val="87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-171400"/>
            <a:ext cx="2160240" cy="1620180"/>
          </a:xfrm>
          <a:prstGeom prst="rect">
            <a:avLst/>
          </a:prstGeom>
        </p:spPr>
      </p:pic>
      <p:pic>
        <p:nvPicPr>
          <p:cNvPr id="39938" name="Picture 2" descr="\\FILE-AKRVO\post\Сафонова Т.В. (ЦРО)\ФОТО РЕМОНТЫ\группа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076393"/>
            <a:ext cx="6768752" cy="5076564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36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23528" y="188640"/>
            <a:ext cx="8640960" cy="6552728"/>
          </a:xfrm>
          <a:prstGeom prst="roundRect">
            <a:avLst/>
          </a:prstGeom>
          <a:solidFill>
            <a:schemeClr val="tx2">
              <a:lumMod val="20000"/>
              <a:lumOff val="80000"/>
              <a:alpha val="87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-171400"/>
            <a:ext cx="2160240" cy="1620180"/>
          </a:xfrm>
          <a:prstGeom prst="rect">
            <a:avLst/>
          </a:prstGeom>
        </p:spPr>
      </p:pic>
      <p:pic>
        <p:nvPicPr>
          <p:cNvPr id="40962" name="Picture 2" descr="\\FILE-AKRVO\post\Сафонова Т.В. (ЦРО)\ФОТО РЕМОНТЫ\пищебл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1" y="1052736"/>
            <a:ext cx="6672741" cy="50045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684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23528" y="188640"/>
            <a:ext cx="8640960" cy="6552728"/>
          </a:xfrm>
          <a:prstGeom prst="roundRect">
            <a:avLst/>
          </a:prstGeom>
          <a:solidFill>
            <a:schemeClr val="tx2">
              <a:lumMod val="20000"/>
              <a:lumOff val="80000"/>
              <a:alpha val="87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-171400"/>
            <a:ext cx="2160240" cy="1620180"/>
          </a:xfrm>
          <a:prstGeom prst="rect">
            <a:avLst/>
          </a:prstGeom>
        </p:spPr>
      </p:pic>
      <p:pic>
        <p:nvPicPr>
          <p:cNvPr id="41986" name="Picture 2" descr="\\FILE-AKRVO\post\Сафонова Т.В. (ЦРО)\ФОТО РЕМОНТЫ\IMG_0055-31-07-17-12-4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860" y="980728"/>
            <a:ext cx="7236296" cy="5427222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379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23528" y="188640"/>
            <a:ext cx="8640960" cy="6552728"/>
          </a:xfrm>
          <a:prstGeom prst="roundRect">
            <a:avLst/>
          </a:prstGeom>
          <a:solidFill>
            <a:schemeClr val="tx2">
              <a:lumMod val="20000"/>
              <a:lumOff val="80000"/>
              <a:alpha val="87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-171400"/>
            <a:ext cx="2160240" cy="1620180"/>
          </a:xfrm>
          <a:prstGeom prst="rect">
            <a:avLst/>
          </a:prstGeom>
        </p:spPr>
      </p:pic>
      <p:pic>
        <p:nvPicPr>
          <p:cNvPr id="45058" name="Picture 2" descr="\\FILE-AKRVO\post\Сафонова Т.В. (ЦРО)\ФОТО РЕМОНТЫ\IMG_0030-31-07-17-12-4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013620"/>
            <a:ext cx="4176464" cy="5568619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51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23528" y="188640"/>
            <a:ext cx="8640960" cy="6552728"/>
          </a:xfrm>
          <a:prstGeom prst="roundRect">
            <a:avLst/>
          </a:prstGeom>
          <a:solidFill>
            <a:schemeClr val="tx2">
              <a:lumMod val="20000"/>
              <a:lumOff val="80000"/>
              <a:alpha val="87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-171400"/>
            <a:ext cx="2160240" cy="1620180"/>
          </a:xfrm>
          <a:prstGeom prst="rect">
            <a:avLst/>
          </a:prstGeom>
        </p:spPr>
      </p:pic>
      <p:pic>
        <p:nvPicPr>
          <p:cNvPr id="43010" name="Picture 2" descr="\\FILE-AKRVO\post\Сафонова Т.В. (ЦРО)\ФОТО РЕМОНТЫ\н\DSC0467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3" y="1021423"/>
            <a:ext cx="6858509" cy="5143881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3191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23528" y="188640"/>
            <a:ext cx="8640960" cy="6552728"/>
          </a:xfrm>
          <a:prstGeom prst="roundRect">
            <a:avLst/>
          </a:prstGeom>
          <a:solidFill>
            <a:schemeClr val="tx2">
              <a:lumMod val="20000"/>
              <a:lumOff val="80000"/>
              <a:alpha val="87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812" y="-171400"/>
            <a:ext cx="2160240" cy="1620180"/>
          </a:xfrm>
          <a:prstGeom prst="rect">
            <a:avLst/>
          </a:prstGeom>
        </p:spPr>
      </p:pic>
      <p:pic>
        <p:nvPicPr>
          <p:cNvPr id="6" name="Picture 2" descr="Y:\Гобашова Н.А. (ЦРО)\фото 1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144" y="3825528"/>
            <a:ext cx="3500958" cy="2624738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softEdge rad="112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957" y="980728"/>
            <a:ext cx="4534125" cy="2592288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0" name="Picture 2" descr="Y:\Медведева И.Е. (УО)\Отчет к экономическому совещанию\ФОТО\ФОТО садика №11 Солнышко\IMG_593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610" y="3825528"/>
            <a:ext cx="3762397" cy="2508265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426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23528" y="188640"/>
            <a:ext cx="8640960" cy="6552728"/>
          </a:xfrm>
          <a:prstGeom prst="roundRect">
            <a:avLst/>
          </a:prstGeom>
          <a:solidFill>
            <a:schemeClr val="tx2">
              <a:lumMod val="20000"/>
              <a:lumOff val="80000"/>
              <a:alpha val="87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-171400"/>
            <a:ext cx="2160240" cy="1620180"/>
          </a:xfrm>
          <a:prstGeom prst="rect">
            <a:avLst/>
          </a:prstGeom>
        </p:spPr>
      </p:pic>
      <p:pic>
        <p:nvPicPr>
          <p:cNvPr id="44034" name="Picture 2" descr="\\FILE-AKRVO\post\Сафонова Т.В. (ЦРО)\ФОТО РЕМОНТЫ\н\DSC0468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867" y="913411"/>
            <a:ext cx="7002525" cy="525189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04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07703" y="165260"/>
            <a:ext cx="8640960" cy="6552728"/>
          </a:xfrm>
          <a:prstGeom prst="roundRect">
            <a:avLst/>
          </a:prstGeom>
          <a:solidFill>
            <a:schemeClr val="tx2">
              <a:lumMod val="20000"/>
              <a:lumOff val="80000"/>
              <a:alpha val="87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-123053"/>
            <a:ext cx="2160240" cy="1620180"/>
          </a:xfrm>
          <a:prstGeom prst="rect">
            <a:avLst/>
          </a:prstGeom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2563639" y="1049338"/>
            <a:ext cx="41290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sz="3200" b="1" dirty="0">
                <a:solidFill>
                  <a:srgbClr val="8E3239"/>
                </a:solidFill>
                <a:latin typeface="Times New Roman" pitchFamily="18" charset="0"/>
                <a:cs typeface="Times New Roman" pitchFamily="18" charset="0"/>
              </a:rPr>
              <a:t>Подвоз обучающихся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716016" y="1851611"/>
            <a:ext cx="2952750" cy="143033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35</a:t>
            </a:r>
            <a:r>
              <a:rPr lang="ru-RU" sz="2400" b="1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% школьников</a:t>
            </a:r>
            <a:endParaRPr lang="ru-RU" sz="2400" b="1" dirty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173860" y="3789040"/>
            <a:ext cx="3038099" cy="150393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2400" b="1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% дошкольников</a:t>
            </a:r>
            <a:endParaRPr lang="ru-RU" sz="2400" b="1" dirty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98" y="1655490"/>
            <a:ext cx="3221870" cy="1890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795293"/>
            <a:ext cx="4019550" cy="2260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391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23528" y="188640"/>
            <a:ext cx="8640960" cy="6552728"/>
          </a:xfrm>
          <a:prstGeom prst="roundRect">
            <a:avLst/>
          </a:prstGeom>
          <a:solidFill>
            <a:schemeClr val="tx2">
              <a:lumMod val="20000"/>
              <a:lumOff val="80000"/>
              <a:alpha val="87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-171400"/>
            <a:ext cx="2160240" cy="16201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04" y="1196752"/>
            <a:ext cx="7951363" cy="2437694"/>
          </a:xfrm>
          <a:prstGeom prst="rect">
            <a:avLst/>
          </a:prstGeom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077072"/>
            <a:ext cx="3240169" cy="216011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057908"/>
            <a:ext cx="3297660" cy="2198440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77621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23528" y="188640"/>
            <a:ext cx="8640960" cy="6552728"/>
          </a:xfrm>
          <a:prstGeom prst="roundRect">
            <a:avLst/>
          </a:prstGeom>
          <a:solidFill>
            <a:schemeClr val="tx2">
              <a:lumMod val="20000"/>
              <a:lumOff val="80000"/>
              <a:alpha val="87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20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93" y="-109982"/>
            <a:ext cx="2160240" cy="1620180"/>
          </a:xfrm>
          <a:prstGeom prst="rect">
            <a:avLst/>
          </a:prstGeom>
        </p:spPr>
      </p:pic>
      <p:pic>
        <p:nvPicPr>
          <p:cNvPr id="4" name="Объект 4"/>
          <p:cNvPicPr>
            <a:picLocks noGrp="1" noChangeAspect="1"/>
          </p:cNvPicPr>
          <p:nvPr>
            <p:ph sz="quarter"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971" y="2994366"/>
            <a:ext cx="2764281" cy="1842855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132856"/>
            <a:ext cx="3249787" cy="2304256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softEdge rad="63500"/>
          </a:effectLst>
        </p:spPr>
      </p:pic>
      <p:sp>
        <p:nvSpPr>
          <p:cNvPr id="7" name="TextBox 6"/>
          <p:cNvSpPr txBox="1"/>
          <p:nvPr/>
        </p:nvSpPr>
        <p:spPr>
          <a:xfrm>
            <a:off x="739008" y="4437112"/>
            <a:ext cx="324978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pPr algn="ctr"/>
            <a:r>
              <a:rPr lang="ru-RU" sz="2800" b="1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областной бюджет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68301" y="5449998"/>
            <a:ext cx="3024336" cy="108641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332649" y="5449997"/>
            <a:ext cx="3024336" cy="108641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4559289" y="4437112"/>
            <a:ext cx="446449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pPr algn="ctr"/>
            <a:r>
              <a:rPr lang="ru-RU" sz="2800" b="1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муниципальный бюджет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34627" y="5706879"/>
            <a:ext cx="26585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1 648 000 руб.</a:t>
            </a:r>
            <a:endParaRPr lang="ru-RU" sz="32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80112" y="5740421"/>
            <a:ext cx="26585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4 559 000 руб.</a:t>
            </a:r>
            <a:endParaRPr lang="ru-RU" sz="32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 flipH="1">
            <a:off x="2380469" y="939510"/>
            <a:ext cx="895387" cy="6892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5643570" y="857232"/>
            <a:ext cx="864096" cy="6892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34088" y="1609636"/>
            <a:ext cx="2799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Шевинская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школа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20034" y="1527175"/>
            <a:ext cx="36302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Дворец спорта и ДТДиМ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001" y="1988840"/>
            <a:ext cx="2627784" cy="1751856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softEdge rad="63500"/>
          </a:effectLst>
        </p:spPr>
      </p:pic>
      <p:sp>
        <p:nvSpPr>
          <p:cNvPr id="19" name="Прямоугольник 18"/>
          <p:cNvSpPr/>
          <p:nvPr/>
        </p:nvSpPr>
        <p:spPr>
          <a:xfrm>
            <a:off x="2143108" y="142852"/>
            <a:ext cx="5211683" cy="8002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ru-RU" sz="4600" b="1" dirty="0" smtClean="0">
                <a:solidFill>
                  <a:srgbClr val="800000"/>
                </a:solidFill>
              </a:rPr>
              <a:t>3 новых автобуса</a:t>
            </a:r>
            <a:endParaRPr lang="ru-RU" sz="4600" b="1" kern="10" dirty="0">
              <a:ln w="9525">
                <a:solidFill>
                  <a:srgbClr val="333333"/>
                </a:solidFill>
                <a:round/>
                <a:headEnd/>
                <a:tailEnd/>
              </a:ln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7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29177" y="162705"/>
            <a:ext cx="8640960" cy="6552728"/>
          </a:xfrm>
          <a:prstGeom prst="roundRect">
            <a:avLst/>
          </a:prstGeom>
          <a:solidFill>
            <a:schemeClr val="tx2">
              <a:lumMod val="20000"/>
              <a:lumOff val="80000"/>
              <a:alpha val="87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-171400"/>
            <a:ext cx="2160240" cy="1620180"/>
          </a:xfrm>
          <a:prstGeom prst="rect">
            <a:avLst/>
          </a:prstGeom>
        </p:spPr>
      </p:pic>
      <p:pic>
        <p:nvPicPr>
          <p:cNvPr id="50178" name="Picture 2" descr="http://100med.ru/upload/iblock/detotd/lfk_dlja_detej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894" y="2780928"/>
            <a:ext cx="5610225" cy="2819401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18314" y="1465924"/>
            <a:ext cx="50513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  <a:latin typeface="Bookman Old Style" pitchFamily="18" charset="0"/>
              </a:rPr>
              <a:t>Здоровье детей</a:t>
            </a:r>
            <a:endParaRPr lang="ru-RU" sz="44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897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23528" y="188640"/>
            <a:ext cx="8640960" cy="6552728"/>
          </a:xfrm>
          <a:prstGeom prst="roundRect">
            <a:avLst/>
          </a:prstGeom>
          <a:solidFill>
            <a:schemeClr val="tx2">
              <a:lumMod val="20000"/>
              <a:lumOff val="80000"/>
              <a:alpha val="87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</a:endParaRPr>
          </a:p>
        </p:txBody>
      </p:sp>
      <p:pic>
        <p:nvPicPr>
          <p:cNvPr id="49156" name="Picture 4" descr="https://ystav.com/upload/pictures/579af1b9c8b8543e9cb80d11/original_140287.jpg?14697722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637" y="1124745"/>
            <a:ext cx="3916274" cy="277261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4" name="Picture 2" descr="http://detcenter.ru/all/b3/nacionalnyj-kalendar-privivok_jjgacrt0cj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67" y="1124744"/>
            <a:ext cx="3816424" cy="277261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187" y="4365104"/>
            <a:ext cx="3261594" cy="210815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86868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23528" y="188640"/>
            <a:ext cx="8640960" cy="6552728"/>
          </a:xfrm>
          <a:prstGeom prst="roundRect">
            <a:avLst/>
          </a:prstGeom>
          <a:solidFill>
            <a:schemeClr val="tx2">
              <a:lumMod val="20000"/>
              <a:lumOff val="80000"/>
              <a:alpha val="87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-171400"/>
            <a:ext cx="2160240" cy="1620180"/>
          </a:xfrm>
          <a:prstGeom prst="rect">
            <a:avLst/>
          </a:prstGeom>
        </p:spPr>
      </p:pic>
      <p:pic>
        <p:nvPicPr>
          <p:cNvPr id="48129" name="Picture 1" descr="C:\Users\Sveta\Desktop\моя папка\г\Гудвил 19 08 17\_MG_75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24744"/>
            <a:ext cx="3528392" cy="235299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0" name="Picture 2" descr="C:\Users\Sveta\Desktop\для сайта\Горбашова Н.А\Профориентация в детском саду\20170203_10150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914" y="908720"/>
            <a:ext cx="3267933" cy="5545584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1" name="Picture 3" descr="C:\Users\Sveta\Desktop\для сайта\Горбашова Н.А\Экскурсия в лес\IMG_9377_новый размер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358" y="3789040"/>
            <a:ext cx="3816908" cy="253892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09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23528" y="188640"/>
            <a:ext cx="8640960" cy="6552728"/>
          </a:xfrm>
          <a:prstGeom prst="roundRect">
            <a:avLst/>
          </a:prstGeom>
          <a:solidFill>
            <a:schemeClr val="tx2">
              <a:lumMod val="20000"/>
              <a:lumOff val="80000"/>
              <a:alpha val="87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-171400"/>
            <a:ext cx="2160240" cy="162018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00001" y="1196752"/>
            <a:ext cx="5688013" cy="9540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Охват горячим питанием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85,5% 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учащихся</a:t>
            </a:r>
            <a:endParaRPr lang="ru-RU" sz="2400" b="1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42030" y="2183735"/>
            <a:ext cx="6337300" cy="2170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15000"/>
              </a:lnSpc>
              <a:spcAft>
                <a:spcPts val="1000"/>
              </a:spcAft>
              <a:buFont typeface="Wingdings 3"/>
              <a:buNone/>
              <a:defRPr/>
            </a:pPr>
            <a:r>
              <a:rPr lang="ru-RU" sz="2800" b="1" dirty="0">
                <a:solidFill>
                  <a:srgbClr val="003366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Льготные категории:</a:t>
            </a:r>
          </a:p>
          <a:p>
            <a:pPr marL="365760" indent="-256032" algn="just" fontAlgn="auto">
              <a:spcAft>
                <a:spcPts val="0"/>
              </a:spcAft>
              <a:buFont typeface="Symbol"/>
              <a:buChar char=""/>
              <a:defRPr/>
            </a:pPr>
            <a:r>
              <a:rPr lang="ru-RU" sz="2400" b="1" dirty="0">
                <a:solidFill>
                  <a:srgbClr val="003366"/>
                </a:solidFill>
                <a:latin typeface="Times New Roman"/>
                <a:ea typeface="Calibri"/>
                <a:cs typeface="Times New Roman"/>
              </a:rPr>
              <a:t>дети-инвалиды;</a:t>
            </a:r>
            <a:endParaRPr lang="ru-RU" sz="2400" b="1" dirty="0">
              <a:solidFill>
                <a:srgbClr val="003366"/>
              </a:solidFill>
              <a:latin typeface="Arial" charset="0"/>
              <a:ea typeface="Calibri"/>
              <a:cs typeface="Times New Roman"/>
            </a:endParaRPr>
          </a:p>
          <a:p>
            <a:pPr marL="365760" indent="-256032" algn="just" fontAlgn="auto">
              <a:spcAft>
                <a:spcPts val="0"/>
              </a:spcAft>
              <a:buFont typeface="Symbol"/>
              <a:buChar char=""/>
              <a:defRPr/>
            </a:pPr>
            <a:r>
              <a:rPr lang="ru-RU" sz="2400" b="1" dirty="0">
                <a:solidFill>
                  <a:srgbClr val="003366"/>
                </a:solidFill>
                <a:latin typeface="Times New Roman"/>
                <a:ea typeface="Calibri"/>
                <a:cs typeface="Times New Roman"/>
              </a:rPr>
              <a:t>дети из малоимущих семей;</a:t>
            </a:r>
            <a:endParaRPr lang="ru-RU" sz="2400" b="1" dirty="0">
              <a:solidFill>
                <a:srgbClr val="003366"/>
              </a:solidFill>
              <a:latin typeface="Arial" charset="0"/>
              <a:ea typeface="Calibri"/>
              <a:cs typeface="Times New Roman"/>
            </a:endParaRPr>
          </a:p>
          <a:p>
            <a:pPr marL="365760" indent="-256032" algn="just" fontAlgn="auto">
              <a:spcAft>
                <a:spcPts val="0"/>
              </a:spcAft>
              <a:buFont typeface="Symbol"/>
              <a:buChar char=""/>
              <a:defRPr/>
            </a:pPr>
            <a:r>
              <a:rPr lang="ru-RU" sz="2400" b="1" dirty="0">
                <a:solidFill>
                  <a:srgbClr val="003366"/>
                </a:solidFill>
                <a:latin typeface="Times New Roman"/>
                <a:ea typeface="Calibri"/>
                <a:cs typeface="Times New Roman"/>
              </a:rPr>
              <a:t>опекаемые дети (без выплат);</a:t>
            </a:r>
            <a:endParaRPr lang="ru-RU" sz="2400" b="1" dirty="0">
              <a:solidFill>
                <a:srgbClr val="003366"/>
              </a:solidFill>
              <a:latin typeface="Arial" charset="0"/>
              <a:ea typeface="Calibri"/>
              <a:cs typeface="Times New Roman"/>
            </a:endParaRPr>
          </a:p>
          <a:p>
            <a:pPr marL="365760" indent="-256032" algn="just" fontAlgn="auto">
              <a:spcAft>
                <a:spcPts val="0"/>
              </a:spcAft>
              <a:buFont typeface="Symbol"/>
              <a:buChar char=""/>
              <a:defRPr/>
            </a:pPr>
            <a:r>
              <a:rPr lang="ru-RU" sz="2400" b="1" dirty="0">
                <a:solidFill>
                  <a:srgbClr val="003366"/>
                </a:solidFill>
                <a:latin typeface="Times New Roman"/>
                <a:ea typeface="Calibri"/>
                <a:cs typeface="Times New Roman"/>
              </a:rPr>
              <a:t>учащиеся кадетских классов.</a:t>
            </a:r>
            <a:endParaRPr lang="ru-RU" sz="2400" dirty="0">
              <a:solidFill>
                <a:srgbClr val="003366"/>
              </a:solidFill>
              <a:latin typeface="Arial" charset="0"/>
            </a:endParaRPr>
          </a:p>
        </p:txBody>
      </p:sp>
      <p:pic>
        <p:nvPicPr>
          <p:cNvPr id="7" name="Picture 5" descr="http://rrnews.ru/sites/default/files/news/02-2014/obe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33995"/>
            <a:ext cx="1944216" cy="1458162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</p:pic>
      <p:pic>
        <p:nvPicPr>
          <p:cNvPr id="9" name="Picture 2" descr="C:\Users\Вера Николаевна\Desktop\ДО и ПОСЛЕ ремонта\ДО и ПОСЛЕ ремонта\Столовая и кухня ПОСЛЕ\DSC0267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6216" y="5075103"/>
            <a:ext cx="1858764" cy="12342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2" descr="Y:\Гобашова Н.А. (ЦРО)\фото 11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7584" y="4939797"/>
            <a:ext cx="1826030" cy="13695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7" descr="http://www.ikirov.ru/attachments/publications/3/30493/thumb_1448900322-e310853f4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496" y="4873029"/>
            <a:ext cx="2736304" cy="1539172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006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23528" y="188640"/>
            <a:ext cx="8640960" cy="6552728"/>
          </a:xfrm>
          <a:prstGeom prst="roundRect">
            <a:avLst/>
          </a:prstGeom>
          <a:solidFill>
            <a:schemeClr val="tx2">
              <a:lumMod val="20000"/>
              <a:lumOff val="80000"/>
              <a:alpha val="87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-171400"/>
            <a:ext cx="2160240" cy="1620180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2190093"/>
              </p:ext>
            </p:extLst>
          </p:nvPr>
        </p:nvGraphicFramePr>
        <p:xfrm>
          <a:off x="899592" y="1180295"/>
          <a:ext cx="7344816" cy="45022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98930"/>
                <a:gridCol w="2001470"/>
                <a:gridCol w="1728192"/>
                <a:gridCol w="2016224"/>
              </a:tblGrid>
              <a:tr h="1440159">
                <a:tc>
                  <a:txBody>
                    <a:bodyPr/>
                    <a:lstStyle/>
                    <a:p>
                      <a:pPr marL="25400" indent="245110" algn="ctr">
                        <a:lnSpc>
                          <a:spcPts val="1680"/>
                        </a:lnSpc>
                        <a:spcAft>
                          <a:spcPts val="300"/>
                        </a:spcAft>
                      </a:pPr>
                      <a:r>
                        <a:rPr lang="ru-RU" sz="3200" b="0" spc="5" dirty="0">
                          <a:effectLst/>
                        </a:rPr>
                        <a:t> </a:t>
                      </a:r>
                      <a:endParaRPr lang="ru-RU" sz="3200" b="0" spc="5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400" algn="l">
                        <a:lnSpc>
                          <a:spcPts val="1680"/>
                        </a:lnSpc>
                        <a:spcAft>
                          <a:spcPts val="300"/>
                        </a:spcAft>
                      </a:pPr>
                      <a:endParaRPr lang="ru-RU" sz="2800" b="0" spc="5" dirty="0" smtClean="0">
                        <a:effectLst/>
                      </a:endParaRPr>
                    </a:p>
                    <a:p>
                      <a:pPr marL="25400" algn="ctr">
                        <a:lnSpc>
                          <a:spcPts val="1680"/>
                        </a:lnSpc>
                        <a:spcAft>
                          <a:spcPts val="300"/>
                        </a:spcAft>
                      </a:pPr>
                      <a:r>
                        <a:rPr lang="ru-RU" sz="2800" b="0" spc="5" dirty="0" smtClean="0">
                          <a:effectLst/>
                        </a:rPr>
                        <a:t>Всего</a:t>
                      </a:r>
                    </a:p>
                    <a:p>
                      <a:pPr marL="25400" algn="ctr">
                        <a:lnSpc>
                          <a:spcPts val="1680"/>
                        </a:lnSpc>
                        <a:spcAft>
                          <a:spcPts val="300"/>
                        </a:spcAft>
                      </a:pPr>
                      <a:r>
                        <a:rPr lang="ru-RU" sz="2800" b="0" spc="5" dirty="0" smtClean="0">
                          <a:effectLst/>
                        </a:rPr>
                        <a:t> обучающихся</a:t>
                      </a:r>
                      <a:endParaRPr lang="ru-RU" sz="2800" b="0" spc="5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400" algn="l">
                        <a:lnSpc>
                          <a:spcPts val="1680"/>
                        </a:lnSpc>
                        <a:spcAft>
                          <a:spcPts val="300"/>
                        </a:spcAft>
                      </a:pPr>
                      <a:endParaRPr lang="ru-RU" sz="2800" b="0" spc="5" dirty="0" smtClean="0">
                        <a:effectLst/>
                      </a:endParaRPr>
                    </a:p>
                    <a:p>
                      <a:pPr marL="25400" algn="l">
                        <a:lnSpc>
                          <a:spcPts val="1680"/>
                        </a:lnSpc>
                        <a:spcAft>
                          <a:spcPts val="300"/>
                        </a:spcAft>
                      </a:pPr>
                      <a:r>
                        <a:rPr lang="ru-RU" sz="2800" b="0" spc="5" dirty="0" smtClean="0">
                          <a:effectLst/>
                        </a:rPr>
                        <a:t>Охвачено </a:t>
                      </a:r>
                    </a:p>
                    <a:p>
                      <a:pPr marL="25400" algn="l">
                        <a:lnSpc>
                          <a:spcPts val="1680"/>
                        </a:lnSpc>
                        <a:spcAft>
                          <a:spcPts val="300"/>
                        </a:spcAft>
                      </a:pPr>
                      <a:endParaRPr lang="ru-RU" sz="2800" b="0" spc="5" dirty="0" smtClean="0">
                        <a:effectLst/>
                      </a:endParaRPr>
                    </a:p>
                    <a:p>
                      <a:pPr marL="25400" algn="l">
                        <a:lnSpc>
                          <a:spcPts val="1680"/>
                        </a:lnSpc>
                        <a:spcAft>
                          <a:spcPts val="300"/>
                        </a:spcAft>
                      </a:pPr>
                      <a:r>
                        <a:rPr lang="ru-RU" sz="2800" b="0" spc="5" dirty="0" smtClean="0">
                          <a:effectLst/>
                        </a:rPr>
                        <a:t>питанием</a:t>
                      </a:r>
                      <a:endParaRPr lang="ru-RU" sz="2800" b="0" spc="5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400" algn="l">
                        <a:lnSpc>
                          <a:spcPts val="1680"/>
                        </a:lnSpc>
                        <a:spcAft>
                          <a:spcPts val="300"/>
                        </a:spcAft>
                      </a:pPr>
                      <a:endParaRPr lang="ru-RU" sz="2800" b="0" spc="5" dirty="0" smtClean="0">
                        <a:effectLst/>
                      </a:endParaRPr>
                    </a:p>
                    <a:p>
                      <a:pPr marL="25400" algn="l">
                        <a:lnSpc>
                          <a:spcPts val="1680"/>
                        </a:lnSpc>
                        <a:spcAft>
                          <a:spcPts val="300"/>
                        </a:spcAft>
                      </a:pPr>
                      <a:r>
                        <a:rPr lang="ru-RU" sz="2800" b="0" spc="5" dirty="0" smtClean="0">
                          <a:effectLst/>
                        </a:rPr>
                        <a:t>% </a:t>
                      </a:r>
                      <a:r>
                        <a:rPr lang="ru-RU" sz="2800" b="0" spc="5" dirty="0">
                          <a:effectLst/>
                        </a:rPr>
                        <a:t>охвата </a:t>
                      </a:r>
                      <a:endParaRPr lang="ru-RU" sz="2800" b="0" spc="5" dirty="0" smtClean="0">
                        <a:effectLst/>
                      </a:endParaRPr>
                    </a:p>
                    <a:p>
                      <a:pPr marL="25400" algn="l">
                        <a:lnSpc>
                          <a:spcPts val="1680"/>
                        </a:lnSpc>
                        <a:spcAft>
                          <a:spcPts val="300"/>
                        </a:spcAft>
                      </a:pPr>
                      <a:endParaRPr lang="ru-RU" sz="2800" b="0" spc="5" dirty="0" smtClean="0">
                        <a:effectLst/>
                      </a:endParaRPr>
                    </a:p>
                    <a:p>
                      <a:pPr marL="25400" algn="l">
                        <a:lnSpc>
                          <a:spcPts val="1680"/>
                        </a:lnSpc>
                        <a:spcAft>
                          <a:spcPts val="300"/>
                        </a:spcAft>
                      </a:pPr>
                      <a:r>
                        <a:rPr lang="ru-RU" sz="2800" b="0" spc="5" dirty="0" smtClean="0">
                          <a:effectLst/>
                        </a:rPr>
                        <a:t>питанием</a:t>
                      </a:r>
                      <a:endParaRPr lang="ru-RU" sz="2800" b="0" spc="5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792088">
                <a:tc>
                  <a:txBody>
                    <a:bodyPr/>
                    <a:lstStyle/>
                    <a:p>
                      <a:pPr marL="25400" indent="245110" algn="just">
                        <a:lnSpc>
                          <a:spcPts val="1680"/>
                        </a:lnSpc>
                        <a:spcAft>
                          <a:spcPts val="300"/>
                        </a:spcAft>
                      </a:pPr>
                      <a:endParaRPr lang="ru-RU" sz="3200" spc="5" dirty="0" smtClean="0">
                        <a:effectLst/>
                      </a:endParaRPr>
                    </a:p>
                    <a:p>
                      <a:pPr marL="25400" indent="245110" algn="just">
                        <a:lnSpc>
                          <a:spcPts val="1680"/>
                        </a:lnSpc>
                        <a:spcAft>
                          <a:spcPts val="300"/>
                        </a:spcAft>
                      </a:pPr>
                      <a:r>
                        <a:rPr lang="ru-RU" sz="3200" spc="5" dirty="0" smtClean="0">
                          <a:effectLst/>
                        </a:rPr>
                        <a:t>1-4 </a:t>
                      </a:r>
                      <a:r>
                        <a:rPr lang="ru-RU" sz="3200" spc="5" dirty="0">
                          <a:effectLst/>
                        </a:rPr>
                        <a:t>классы</a:t>
                      </a:r>
                      <a:endParaRPr lang="ru-RU" sz="3200" spc="5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400" indent="245110" algn="just">
                        <a:lnSpc>
                          <a:spcPts val="1680"/>
                        </a:lnSpc>
                        <a:spcAft>
                          <a:spcPts val="300"/>
                        </a:spcAft>
                      </a:pPr>
                      <a:endParaRPr lang="ru-RU" sz="3200" spc="5" dirty="0" smtClean="0">
                        <a:effectLst/>
                      </a:endParaRPr>
                    </a:p>
                    <a:p>
                      <a:pPr marL="25400" indent="245110" algn="just">
                        <a:lnSpc>
                          <a:spcPts val="1680"/>
                        </a:lnSpc>
                        <a:spcAft>
                          <a:spcPts val="300"/>
                        </a:spcAft>
                      </a:pPr>
                      <a:r>
                        <a:rPr lang="ru-RU" sz="3200" spc="5" dirty="0" smtClean="0">
                          <a:effectLst/>
                        </a:rPr>
                        <a:t>1044</a:t>
                      </a:r>
                      <a:endParaRPr lang="ru-RU" sz="3200" spc="5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400" indent="245110" algn="just">
                        <a:lnSpc>
                          <a:spcPts val="1680"/>
                        </a:lnSpc>
                        <a:spcAft>
                          <a:spcPts val="300"/>
                        </a:spcAft>
                      </a:pPr>
                      <a:endParaRPr lang="ru-RU" sz="3200" spc="5" dirty="0" smtClean="0">
                        <a:effectLst/>
                      </a:endParaRPr>
                    </a:p>
                    <a:p>
                      <a:pPr marL="25400" indent="245110" algn="just">
                        <a:lnSpc>
                          <a:spcPts val="1680"/>
                        </a:lnSpc>
                        <a:spcAft>
                          <a:spcPts val="300"/>
                        </a:spcAft>
                      </a:pPr>
                      <a:r>
                        <a:rPr lang="ru-RU" sz="3200" spc="5" dirty="0" smtClean="0">
                          <a:effectLst/>
                        </a:rPr>
                        <a:t>1035</a:t>
                      </a:r>
                      <a:endParaRPr lang="ru-RU" sz="3200" spc="5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400" indent="245110" algn="just">
                        <a:lnSpc>
                          <a:spcPts val="1680"/>
                        </a:lnSpc>
                        <a:spcAft>
                          <a:spcPts val="300"/>
                        </a:spcAft>
                      </a:pPr>
                      <a:endParaRPr lang="ru-RU" sz="3200" spc="5" dirty="0" smtClean="0">
                        <a:effectLst/>
                      </a:endParaRPr>
                    </a:p>
                    <a:p>
                      <a:pPr marL="25400" indent="245110" algn="just">
                        <a:lnSpc>
                          <a:spcPts val="1680"/>
                        </a:lnSpc>
                        <a:spcAft>
                          <a:spcPts val="300"/>
                        </a:spcAft>
                      </a:pPr>
                      <a:r>
                        <a:rPr lang="ru-RU" sz="3200" spc="5" dirty="0" smtClean="0">
                          <a:effectLst/>
                        </a:rPr>
                        <a:t>99,1</a:t>
                      </a:r>
                      <a:r>
                        <a:rPr lang="ru-RU" sz="3200" spc="5" dirty="0">
                          <a:effectLst/>
                        </a:rPr>
                        <a:t>%</a:t>
                      </a:r>
                      <a:endParaRPr lang="ru-RU" sz="3200" spc="5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864096">
                <a:tc>
                  <a:txBody>
                    <a:bodyPr/>
                    <a:lstStyle/>
                    <a:p>
                      <a:pPr marL="25400" indent="245110" algn="just">
                        <a:lnSpc>
                          <a:spcPts val="1680"/>
                        </a:lnSpc>
                        <a:spcAft>
                          <a:spcPts val="300"/>
                        </a:spcAft>
                      </a:pPr>
                      <a:endParaRPr lang="ru-RU" sz="3200" spc="5" dirty="0" smtClean="0">
                        <a:effectLst/>
                      </a:endParaRPr>
                    </a:p>
                    <a:p>
                      <a:pPr marL="25400" indent="245110" algn="just">
                        <a:lnSpc>
                          <a:spcPts val="1680"/>
                        </a:lnSpc>
                        <a:spcAft>
                          <a:spcPts val="300"/>
                        </a:spcAft>
                      </a:pPr>
                      <a:r>
                        <a:rPr lang="ru-RU" sz="3200" spc="5" dirty="0" smtClean="0">
                          <a:effectLst/>
                        </a:rPr>
                        <a:t>5-9 </a:t>
                      </a:r>
                      <a:r>
                        <a:rPr lang="ru-RU" sz="3200" spc="5" dirty="0">
                          <a:effectLst/>
                        </a:rPr>
                        <a:t>классы</a:t>
                      </a:r>
                      <a:endParaRPr lang="ru-RU" sz="3200" spc="5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400" indent="245110" algn="just">
                        <a:lnSpc>
                          <a:spcPts val="1680"/>
                        </a:lnSpc>
                        <a:spcAft>
                          <a:spcPts val="300"/>
                        </a:spcAft>
                      </a:pPr>
                      <a:endParaRPr lang="ru-RU" sz="3200" spc="5" dirty="0" smtClean="0">
                        <a:effectLst/>
                      </a:endParaRPr>
                    </a:p>
                    <a:p>
                      <a:pPr marL="25400" indent="245110" algn="just">
                        <a:lnSpc>
                          <a:spcPts val="1680"/>
                        </a:lnSpc>
                        <a:spcAft>
                          <a:spcPts val="300"/>
                        </a:spcAft>
                      </a:pPr>
                      <a:r>
                        <a:rPr lang="ru-RU" sz="3200" spc="5" dirty="0" smtClean="0">
                          <a:effectLst/>
                        </a:rPr>
                        <a:t>1046</a:t>
                      </a:r>
                      <a:endParaRPr lang="ru-RU" sz="3200" spc="5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400" indent="245110" algn="just">
                        <a:lnSpc>
                          <a:spcPts val="1680"/>
                        </a:lnSpc>
                        <a:spcAft>
                          <a:spcPts val="300"/>
                        </a:spcAft>
                      </a:pPr>
                      <a:endParaRPr lang="ru-RU" sz="3200" spc="5" dirty="0" smtClean="0">
                        <a:effectLst/>
                      </a:endParaRPr>
                    </a:p>
                    <a:p>
                      <a:pPr marL="25400" indent="245110" algn="just">
                        <a:lnSpc>
                          <a:spcPts val="1680"/>
                        </a:lnSpc>
                        <a:spcAft>
                          <a:spcPts val="300"/>
                        </a:spcAft>
                      </a:pPr>
                      <a:r>
                        <a:rPr lang="ru-RU" sz="3200" spc="5" dirty="0" smtClean="0">
                          <a:effectLst/>
                        </a:rPr>
                        <a:t>803</a:t>
                      </a:r>
                      <a:endParaRPr lang="ru-RU" sz="3200" spc="5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400" indent="245110" algn="just">
                        <a:lnSpc>
                          <a:spcPts val="1680"/>
                        </a:lnSpc>
                        <a:spcAft>
                          <a:spcPts val="300"/>
                        </a:spcAft>
                      </a:pPr>
                      <a:endParaRPr lang="ru-RU" sz="3200" spc="5" dirty="0" smtClean="0">
                        <a:effectLst/>
                      </a:endParaRPr>
                    </a:p>
                    <a:p>
                      <a:pPr marL="25400" indent="245110" algn="just">
                        <a:lnSpc>
                          <a:spcPts val="1680"/>
                        </a:lnSpc>
                        <a:spcAft>
                          <a:spcPts val="300"/>
                        </a:spcAft>
                      </a:pPr>
                      <a:r>
                        <a:rPr lang="ru-RU" sz="3200" spc="5" dirty="0" smtClean="0">
                          <a:effectLst/>
                        </a:rPr>
                        <a:t>76,8</a:t>
                      </a:r>
                      <a:r>
                        <a:rPr lang="ru-RU" sz="3200" spc="5" dirty="0">
                          <a:effectLst/>
                        </a:rPr>
                        <a:t>%</a:t>
                      </a:r>
                      <a:endParaRPr lang="ru-RU" sz="3200" spc="5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720080">
                <a:tc>
                  <a:txBody>
                    <a:bodyPr/>
                    <a:lstStyle/>
                    <a:p>
                      <a:pPr marL="25400" indent="245110" algn="just">
                        <a:lnSpc>
                          <a:spcPts val="1680"/>
                        </a:lnSpc>
                        <a:spcAft>
                          <a:spcPts val="300"/>
                        </a:spcAft>
                      </a:pPr>
                      <a:endParaRPr lang="ru-RU" sz="3200" spc="5" dirty="0" smtClean="0">
                        <a:effectLst/>
                      </a:endParaRPr>
                    </a:p>
                    <a:p>
                      <a:pPr marL="25400" indent="245110" algn="just">
                        <a:lnSpc>
                          <a:spcPts val="1680"/>
                        </a:lnSpc>
                        <a:spcAft>
                          <a:spcPts val="300"/>
                        </a:spcAft>
                      </a:pPr>
                      <a:r>
                        <a:rPr lang="ru-RU" sz="3200" spc="5" dirty="0" smtClean="0">
                          <a:effectLst/>
                        </a:rPr>
                        <a:t>10-11 </a:t>
                      </a:r>
                      <a:r>
                        <a:rPr lang="ru-RU" sz="3200" spc="5" dirty="0">
                          <a:effectLst/>
                        </a:rPr>
                        <a:t>классы</a:t>
                      </a:r>
                      <a:endParaRPr lang="ru-RU" sz="3200" spc="5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400" indent="245110" algn="just">
                        <a:lnSpc>
                          <a:spcPts val="1680"/>
                        </a:lnSpc>
                        <a:spcAft>
                          <a:spcPts val="300"/>
                        </a:spcAft>
                      </a:pPr>
                      <a:endParaRPr lang="ru-RU" sz="3200" spc="5" dirty="0" smtClean="0">
                        <a:effectLst/>
                      </a:endParaRPr>
                    </a:p>
                    <a:p>
                      <a:pPr marL="25400" indent="245110" algn="just">
                        <a:lnSpc>
                          <a:spcPts val="1680"/>
                        </a:lnSpc>
                        <a:spcAft>
                          <a:spcPts val="300"/>
                        </a:spcAft>
                      </a:pPr>
                      <a:r>
                        <a:rPr lang="ru-RU" sz="3200" spc="5" dirty="0" smtClean="0">
                          <a:effectLst/>
                        </a:rPr>
                        <a:t>103</a:t>
                      </a:r>
                      <a:endParaRPr lang="ru-RU" sz="3200" spc="5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400" indent="245110" algn="just">
                        <a:lnSpc>
                          <a:spcPts val="1680"/>
                        </a:lnSpc>
                        <a:spcAft>
                          <a:spcPts val="300"/>
                        </a:spcAft>
                      </a:pPr>
                      <a:endParaRPr lang="ru-RU" sz="3200" spc="5" dirty="0" smtClean="0">
                        <a:effectLst/>
                      </a:endParaRPr>
                    </a:p>
                    <a:p>
                      <a:pPr marL="25400" indent="245110" algn="just">
                        <a:lnSpc>
                          <a:spcPts val="1680"/>
                        </a:lnSpc>
                        <a:spcAft>
                          <a:spcPts val="300"/>
                        </a:spcAft>
                      </a:pPr>
                      <a:r>
                        <a:rPr lang="ru-RU" sz="3200" spc="5" dirty="0" smtClean="0">
                          <a:effectLst/>
                        </a:rPr>
                        <a:t>36</a:t>
                      </a:r>
                      <a:endParaRPr lang="ru-RU" sz="3200" spc="5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400" indent="245110" algn="just">
                        <a:lnSpc>
                          <a:spcPts val="1680"/>
                        </a:lnSpc>
                        <a:spcAft>
                          <a:spcPts val="300"/>
                        </a:spcAft>
                      </a:pPr>
                      <a:endParaRPr lang="ru-RU" sz="3200" spc="5" dirty="0" smtClean="0">
                        <a:effectLst/>
                      </a:endParaRPr>
                    </a:p>
                    <a:p>
                      <a:pPr marL="25400" indent="245110" algn="just">
                        <a:lnSpc>
                          <a:spcPts val="1680"/>
                        </a:lnSpc>
                        <a:spcAft>
                          <a:spcPts val="300"/>
                        </a:spcAft>
                      </a:pPr>
                      <a:r>
                        <a:rPr lang="ru-RU" sz="3200" spc="5" dirty="0" smtClean="0">
                          <a:effectLst/>
                        </a:rPr>
                        <a:t>35,0</a:t>
                      </a:r>
                      <a:r>
                        <a:rPr lang="ru-RU" sz="3200" spc="5" dirty="0">
                          <a:effectLst/>
                        </a:rPr>
                        <a:t>%</a:t>
                      </a:r>
                      <a:endParaRPr lang="ru-RU" sz="3200" spc="5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25400" indent="245110" algn="just">
                        <a:lnSpc>
                          <a:spcPts val="1680"/>
                        </a:lnSpc>
                        <a:spcAft>
                          <a:spcPts val="300"/>
                        </a:spcAft>
                      </a:pPr>
                      <a:endParaRPr lang="ru-RU" sz="3200" spc="5" dirty="0" smtClean="0">
                        <a:effectLst/>
                      </a:endParaRPr>
                    </a:p>
                    <a:p>
                      <a:pPr marL="25400" indent="245110" algn="just">
                        <a:lnSpc>
                          <a:spcPts val="1680"/>
                        </a:lnSpc>
                        <a:spcAft>
                          <a:spcPts val="300"/>
                        </a:spcAft>
                      </a:pPr>
                      <a:r>
                        <a:rPr lang="ru-RU" sz="3200" spc="5" dirty="0" smtClean="0">
                          <a:effectLst/>
                        </a:rPr>
                        <a:t>1-11 </a:t>
                      </a:r>
                      <a:r>
                        <a:rPr lang="ru-RU" sz="3200" spc="5" dirty="0">
                          <a:effectLst/>
                        </a:rPr>
                        <a:t>классы</a:t>
                      </a:r>
                      <a:endParaRPr lang="ru-RU" sz="3200" spc="5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400" indent="245110" algn="just">
                        <a:lnSpc>
                          <a:spcPts val="1680"/>
                        </a:lnSpc>
                        <a:spcAft>
                          <a:spcPts val="300"/>
                        </a:spcAft>
                      </a:pPr>
                      <a:endParaRPr lang="ru-RU" sz="3200" spc="5" dirty="0" smtClean="0">
                        <a:effectLst/>
                      </a:endParaRPr>
                    </a:p>
                    <a:p>
                      <a:pPr marL="25400" indent="245110" algn="just">
                        <a:lnSpc>
                          <a:spcPts val="1680"/>
                        </a:lnSpc>
                        <a:spcAft>
                          <a:spcPts val="300"/>
                        </a:spcAft>
                      </a:pPr>
                      <a:r>
                        <a:rPr lang="ru-RU" sz="3200" spc="5" dirty="0" smtClean="0">
                          <a:effectLst/>
                        </a:rPr>
                        <a:t>2193</a:t>
                      </a:r>
                      <a:endParaRPr lang="ru-RU" sz="3200" spc="5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400" indent="245110" algn="just">
                        <a:lnSpc>
                          <a:spcPts val="1680"/>
                        </a:lnSpc>
                        <a:spcAft>
                          <a:spcPts val="300"/>
                        </a:spcAft>
                      </a:pPr>
                      <a:endParaRPr lang="ru-RU" sz="3200" spc="5" dirty="0" smtClean="0">
                        <a:effectLst/>
                      </a:endParaRPr>
                    </a:p>
                    <a:p>
                      <a:pPr marL="25400" indent="245110" algn="just">
                        <a:lnSpc>
                          <a:spcPts val="1680"/>
                        </a:lnSpc>
                        <a:spcAft>
                          <a:spcPts val="300"/>
                        </a:spcAft>
                      </a:pPr>
                      <a:r>
                        <a:rPr lang="ru-RU" sz="3200" spc="5" dirty="0" smtClean="0">
                          <a:effectLst/>
                        </a:rPr>
                        <a:t>1874</a:t>
                      </a:r>
                      <a:endParaRPr lang="ru-RU" sz="3200" spc="5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400" indent="245110" algn="just">
                        <a:lnSpc>
                          <a:spcPts val="1680"/>
                        </a:lnSpc>
                        <a:spcAft>
                          <a:spcPts val="300"/>
                        </a:spcAft>
                      </a:pPr>
                      <a:endParaRPr lang="ru-RU" sz="3200" spc="5" dirty="0" smtClean="0">
                        <a:effectLst/>
                      </a:endParaRPr>
                    </a:p>
                    <a:p>
                      <a:pPr marL="25400" indent="245110" algn="just">
                        <a:lnSpc>
                          <a:spcPts val="1680"/>
                        </a:lnSpc>
                        <a:spcAft>
                          <a:spcPts val="300"/>
                        </a:spcAft>
                      </a:pPr>
                      <a:r>
                        <a:rPr lang="ru-RU" sz="3200" spc="5" dirty="0" smtClean="0">
                          <a:effectLst/>
                        </a:rPr>
                        <a:t>85,5</a:t>
                      </a:r>
                      <a:r>
                        <a:rPr lang="ru-RU" sz="3200" spc="5" dirty="0">
                          <a:effectLst/>
                        </a:rPr>
                        <a:t>%</a:t>
                      </a:r>
                      <a:endParaRPr lang="ru-RU" sz="3200" spc="5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582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251520" y="191127"/>
            <a:ext cx="8640960" cy="6552728"/>
          </a:xfrm>
          <a:prstGeom prst="roundRect">
            <a:avLst/>
          </a:prstGeom>
          <a:solidFill>
            <a:schemeClr val="tx2">
              <a:lumMod val="20000"/>
              <a:lumOff val="80000"/>
              <a:alpha val="87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-171400"/>
            <a:ext cx="2160240" cy="16201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15616" y="1196752"/>
            <a:ext cx="6120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Стоимость питания</a:t>
            </a:r>
          </a:p>
          <a:p>
            <a:pPr algn="ctr"/>
            <a:endParaRPr lang="ru-RU" sz="36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118800"/>
              </p:ext>
            </p:extLst>
          </p:nvPr>
        </p:nvGraphicFramePr>
        <p:xfrm>
          <a:off x="1259632" y="2132856"/>
          <a:ext cx="6096000" cy="1850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ЗАВТРАК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ОБЕД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637272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1 -4 класс</a:t>
                      </a:r>
                      <a:endParaRPr lang="ru-RU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32,0 руб.</a:t>
                      </a:r>
                      <a:endParaRPr lang="ru-RU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45,0 – 50,0</a:t>
                      </a:r>
                      <a:r>
                        <a:rPr lang="ru-RU" b="1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b="1" baseline="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руб</a:t>
                      </a:r>
                      <a:endParaRPr lang="ru-RU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 anchor="ctr"/>
                </a:tc>
              </a:tr>
              <a:tr h="842496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5 -11 класс</a:t>
                      </a:r>
                      <a:endParaRPr lang="ru-RU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35 руб.</a:t>
                      </a:r>
                      <a:endParaRPr lang="ru-RU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b="1" dirty="0">
                        <a:latin typeface="Bookman Old Style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3250" name="Picture 2" descr="http://ic.pics.livejournal.com/maria_antipina/66733238/85561/85561_6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056" y="4437112"/>
            <a:ext cx="2533464" cy="190009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9859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23528" y="188640"/>
            <a:ext cx="8640960" cy="6552728"/>
          </a:xfrm>
          <a:prstGeom prst="roundRect">
            <a:avLst/>
          </a:prstGeom>
          <a:solidFill>
            <a:schemeClr val="tx2">
              <a:lumMod val="20000"/>
              <a:lumOff val="80000"/>
              <a:alpha val="87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-171400"/>
            <a:ext cx="2160240" cy="1620180"/>
          </a:xfrm>
          <a:prstGeom prst="rect">
            <a:avLst/>
          </a:prstGeom>
        </p:spPr>
      </p:pic>
      <p:pic>
        <p:nvPicPr>
          <p:cNvPr id="4" name="Рисунок 3" descr="\\FILE-AKRVO\post\Затеева С.Е. (ИМЦ)\Осиповская СОШ\P103016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400" y="1098639"/>
            <a:ext cx="3928234" cy="2783911"/>
          </a:xfrm>
          <a:prstGeom prst="rect">
            <a:avLst/>
          </a:prstGeom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6" name="Рисунок 5" descr="\\FILE-AKRVO\post\Затеева С.Е. (ИМЦ)\Фото СПОРТЗАЛ\Большевсегодическая1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92" y="1098639"/>
            <a:ext cx="3570192" cy="2783911"/>
          </a:xfrm>
          <a:prstGeom prst="rect">
            <a:avLst/>
          </a:prstGeom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0" name="Picture 2" descr="C:\Users\User\Desktop\DSC_002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058567"/>
            <a:ext cx="4024201" cy="2682801"/>
          </a:xfrm>
          <a:prstGeom prst="rect">
            <a:avLst/>
          </a:prstGeom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426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23528" y="188640"/>
            <a:ext cx="8640960" cy="6552728"/>
          </a:xfrm>
          <a:prstGeom prst="roundRect">
            <a:avLst/>
          </a:prstGeom>
          <a:solidFill>
            <a:schemeClr val="tx2">
              <a:lumMod val="20000"/>
              <a:lumOff val="80000"/>
              <a:alpha val="87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“Забота о здоровье ребенка – это не только  свод требований к режиму, питанию, труду и отдыху. Это, прежде всего,  забота о гармоничности и  полноте всех физических и духовных сил, и венцом этой гармонии является радость творчества”. </a:t>
            </a:r>
            <a:endParaRPr lang="ru-RU" sz="3600" b="1" i="1" dirty="0" smtClean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  <a:p>
            <a:pPr algn="ctr"/>
            <a:endParaRPr lang="ru-RU" sz="2800" b="1" i="1" dirty="0">
              <a:solidFill>
                <a:srgbClr val="C00000"/>
              </a:solidFill>
              <a:latin typeface="Monotype Corsiva" pitchFamily="66" charset="0"/>
            </a:endParaRPr>
          </a:p>
          <a:p>
            <a:pPr algn="ctr"/>
            <a:endParaRPr lang="ru-RU" sz="2800" b="1" i="1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pPr algn="r"/>
            <a:r>
              <a:rPr lang="ru-RU" sz="2800" b="1" i="1" dirty="0" err="1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В.А.Сухомлинский</a:t>
            </a:r>
            <a:endParaRPr lang="ru-RU" sz="2800" b="1" dirty="0">
              <a:solidFill>
                <a:schemeClr val="tx2">
                  <a:lumMod val="50000"/>
                </a:schemeClr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  <a:latin typeface="Monotype Corsiva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-171400"/>
            <a:ext cx="2160240" cy="16201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653136"/>
            <a:ext cx="2517200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0975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23528" y="188640"/>
            <a:ext cx="8640960" cy="6552728"/>
          </a:xfrm>
          <a:prstGeom prst="roundRect">
            <a:avLst/>
          </a:prstGeom>
          <a:solidFill>
            <a:schemeClr val="tx2">
              <a:lumMod val="20000"/>
              <a:lumOff val="80000"/>
              <a:alpha val="87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6000" b="1" i="1" spc="50" dirty="0" smtClean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  <a:p>
            <a:pPr algn="ctr"/>
            <a:r>
              <a:rPr lang="ru-RU" sz="6000" b="1" i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С началом нового учебного года!</a:t>
            </a:r>
            <a:endParaRPr lang="ru-RU" sz="2800" b="1" i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56322" name="Picture 2" descr="http://berdsk-online.ru/sites/default/files/news/2017-02/0_9174c_2e046e26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32656"/>
            <a:ext cx="2668992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3043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1599</TotalTime>
  <Words>960</Words>
  <Application>Microsoft Office PowerPoint</Application>
  <PresentationFormat>Экран (4:3)</PresentationFormat>
  <Paragraphs>438</Paragraphs>
  <Slides>91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17</vt:i4>
      </vt:variant>
      <vt:variant>
        <vt:lpstr>Заголовки слайдов</vt:lpstr>
      </vt:variant>
      <vt:variant>
        <vt:i4>91</vt:i4>
      </vt:variant>
    </vt:vector>
  </HeadingPairs>
  <TitlesOfParts>
    <vt:vector size="108" baseType="lpstr">
      <vt:lpstr>Тема Office</vt:lpstr>
      <vt:lpstr>1_Тема Office</vt:lpstr>
      <vt:lpstr>2_Тема Office</vt:lpstr>
      <vt:lpstr>3_Тема Office</vt:lpstr>
      <vt:lpstr>4_Тема Office</vt:lpstr>
      <vt:lpstr>5_Тема Office</vt:lpstr>
      <vt:lpstr>6_Тема Office</vt:lpstr>
      <vt:lpstr>7_Тема Office</vt:lpstr>
      <vt:lpstr>8_Тема Office</vt:lpstr>
      <vt:lpstr>9_Тема Office</vt:lpstr>
      <vt:lpstr>10_Тема Office</vt:lpstr>
      <vt:lpstr>11_Тема Office</vt:lpstr>
      <vt:lpstr>12_Тема Office</vt:lpstr>
      <vt:lpstr>13_Тема Office</vt:lpstr>
      <vt:lpstr>14_Тема Office</vt:lpstr>
      <vt:lpstr>15_Тема Office</vt:lpstr>
      <vt:lpstr>16_Тема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Sveta</dc:creator>
  <cp:lastModifiedBy>Sveta</cp:lastModifiedBy>
  <cp:revision>97</cp:revision>
  <dcterms:created xsi:type="dcterms:W3CDTF">2017-08-18T05:54:02Z</dcterms:created>
  <dcterms:modified xsi:type="dcterms:W3CDTF">2017-08-24T03:54:27Z</dcterms:modified>
</cp:coreProperties>
</file>