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82755636733537E-2"/>
          <c:y val="0.14809267230265977"/>
          <c:w val="0.64203110969321464"/>
          <c:h val="0.8519073276973402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-0.18144059426628445"/>
                  <c:y val="4.3802860874350865E-4"/>
                </c:manualLayout>
              </c:layout>
              <c:spPr/>
              <c:txPr>
                <a:bodyPr/>
                <a:lstStyle/>
                <a:p>
                  <a:pPr>
                    <a:defRPr sz="3200" b="1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3200" b="1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замещающие семьи</c:v>
                </c:pt>
                <c:pt idx="1">
                  <c:v>под опекой</c:v>
                </c:pt>
                <c:pt idx="2">
                  <c:v>приемные семьи</c:v>
                </c:pt>
                <c:pt idx="3">
                  <c:v>региональый банк данных</c:v>
                </c:pt>
                <c:pt idx="4">
                  <c:v>Мелеховский детский дом</c:v>
                </c:pt>
                <c:pt idx="5">
                  <c:v>Муромский детский дом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101</c:v>
                </c:pt>
                <c:pt idx="1">
                  <c:v>66</c:v>
                </c:pt>
                <c:pt idx="2">
                  <c:v>35</c:v>
                </c:pt>
                <c:pt idx="3">
                  <c:v>6</c:v>
                </c:pt>
                <c:pt idx="4">
                  <c:v>4</c:v>
                </c:pt>
                <c:pt idx="5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6168125053341598"/>
          <c:y val="0.1209080825234586"/>
          <c:w val="0.33818744910096654"/>
          <c:h val="0.82416057798774955"/>
        </c:manualLayout>
      </c:layout>
      <c:overlay val="0"/>
      <c:txPr>
        <a:bodyPr/>
        <a:lstStyle/>
        <a:p>
          <a:pPr>
            <a:defRPr sz="2400" b="1">
              <a:solidFill>
                <a:srgbClr val="000066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3475541338582683"/>
                  <c:y val="-0.149904773622047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СРЦ "Воробушек"</c:v>
                </c:pt>
                <c:pt idx="1">
                  <c:v>СРЦ г. Камешково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</c:v>
                </c:pt>
                <c:pt idx="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2400" b="1">
              <a:solidFill>
                <a:srgbClr val="000066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gradFill>
          <a:gsLst>
            <a:gs pos="0">
              <a:schemeClr val="accent1">
                <a:tint val="66000"/>
                <a:satMod val="160000"/>
              </a:schemeClr>
            </a:gs>
            <a:gs pos="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floor>
    <c:sideWall>
      <c:thickness val="0"/>
      <c:spPr>
        <a:gradFill>
          <a:gsLst>
            <a:gs pos="0">
              <a:schemeClr val="accent1">
                <a:tint val="66000"/>
                <a:satMod val="160000"/>
              </a:schemeClr>
            </a:gs>
            <a:gs pos="2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sideWall>
    <c:backWall>
      <c:thickness val="0"/>
      <c:spPr>
        <a:gradFill>
          <a:gsLst>
            <a:gs pos="0">
              <a:schemeClr val="accent1">
                <a:tint val="66000"/>
                <a:satMod val="160000"/>
              </a:schemeClr>
            </a:gs>
            <a:gs pos="2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2"/>
              <c:layout>
                <c:manualLayout>
                  <c:x val="1.7239194961268266E-2"/>
                  <c:y val="-1.9844345330359919E-2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652672"/>
        <c:axId val="48654208"/>
        <c:axId val="0"/>
      </c:bar3DChart>
      <c:catAx>
        <c:axId val="486526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654208"/>
        <c:crosses val="autoZero"/>
        <c:auto val="1"/>
        <c:lblAlgn val="ctr"/>
        <c:lblOffset val="100"/>
        <c:noMultiLvlLbl val="0"/>
      </c:catAx>
      <c:valAx>
        <c:axId val="486542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652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.jpe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6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eg"/><Relationship Id="rId7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62.jpeg"/><Relationship Id="rId7" Type="http://schemas.openxmlformats.org/officeDocument/2006/relationships/image" Target="../media/image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2.jpeg"/><Relationship Id="rId7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2.jpeg"/><Relationship Id="rId7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4.png"/><Relationship Id="rId4" Type="http://schemas.openxmlformats.org/officeDocument/2006/relationships/image" Target="../media/image3.jpeg"/><Relationship Id="rId9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.jpeg"/><Relationship Id="rId7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86.png"/><Relationship Id="rId3" Type="http://schemas.openxmlformats.org/officeDocument/2006/relationships/image" Target="../media/image2.jpeg"/><Relationship Id="rId7" Type="http://schemas.openxmlformats.org/officeDocument/2006/relationships/image" Target="../media/image82.png"/><Relationship Id="rId12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84.png"/><Relationship Id="rId5" Type="http://schemas.openxmlformats.org/officeDocument/2006/relationships/image" Target="../media/image81.png"/><Relationship Id="rId10" Type="http://schemas.microsoft.com/office/2007/relationships/hdphoto" Target="../media/hdphoto6.wdp"/><Relationship Id="rId4" Type="http://schemas.openxmlformats.org/officeDocument/2006/relationships/image" Target="../media/image3.jpeg"/><Relationship Id="rId9" Type="http://schemas.openxmlformats.org/officeDocument/2006/relationships/image" Target="../media/image83.png"/><Relationship Id="rId1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e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2.jpeg"/><Relationship Id="rId7" Type="http://schemas.microsoft.com/office/2007/relationships/hdphoto" Target="../media/hdphoto7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chart" Target="../charts/chart3.xml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jpe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467544" y="843260"/>
            <a:ext cx="457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ОГЭ - </a:t>
            </a:r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2018</a:t>
            </a:r>
            <a:endParaRPr 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25412" y="1495442"/>
            <a:ext cx="8893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Не освоили программы  основного  общего образования</a:t>
            </a:r>
          </a:p>
          <a:p>
            <a:pPr algn="ctr"/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Ковровский  район</a:t>
            </a:r>
          </a:p>
        </p:txBody>
      </p: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433834" y="2296406"/>
            <a:ext cx="3994150" cy="2061188"/>
            <a:chOff x="1728" y="1920"/>
            <a:chExt cx="3264" cy="918"/>
          </a:xfrm>
        </p:grpSpPr>
        <p:grpSp>
          <p:nvGrpSpPr>
            <p:cNvPr id="12" name="Group 13"/>
            <p:cNvGrpSpPr>
              <a:grpSpLocks/>
            </p:cNvGrpSpPr>
            <p:nvPr/>
          </p:nvGrpSpPr>
          <p:grpSpPr bwMode="auto">
            <a:xfrm>
              <a:off x="1728" y="1920"/>
              <a:ext cx="3264" cy="866"/>
              <a:chOff x="1728" y="1920"/>
              <a:chExt cx="3264" cy="866"/>
            </a:xfrm>
          </p:grpSpPr>
          <p:sp>
            <p:nvSpPr>
              <p:cNvPr id="14" name="AutoShape 14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6"/>
              </a:xfrm>
              <a:prstGeom prst="roundRect">
                <a:avLst>
                  <a:gd name="adj" fmla="val 1088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gray">
              <a:xfrm>
                <a:off x="1776" y="1968"/>
                <a:ext cx="431" cy="432"/>
              </a:xfrm>
              <a:custGeom>
                <a:avLst/>
                <a:gdLst>
                  <a:gd name="T0" fmla="*/ 32 w 596"/>
                  <a:gd name="T1" fmla="*/ 0 h 598"/>
                  <a:gd name="T2" fmla="*/ 0 w 596"/>
                  <a:gd name="T3" fmla="*/ 32 h 598"/>
                  <a:gd name="T4" fmla="*/ 0 w 596"/>
                  <a:gd name="T5" fmla="*/ 160 h 598"/>
                  <a:gd name="T6" fmla="*/ 44 w 596"/>
                  <a:gd name="T7" fmla="*/ 48 h 598"/>
                  <a:gd name="T8" fmla="*/ 161 w 596"/>
                  <a:gd name="T9" fmla="*/ 0 h 598"/>
                  <a:gd name="T10" fmla="*/ 32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3" name="Text Box 16"/>
            <p:cNvSpPr txBox="1">
              <a:spLocks noChangeArrowheads="1"/>
            </p:cNvSpPr>
            <p:nvPr/>
          </p:nvSpPr>
          <p:spPr bwMode="gray">
            <a:xfrm>
              <a:off x="1920" y="1920"/>
              <a:ext cx="2928" cy="91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ru-RU" sz="2000" b="1" dirty="0">
                  <a:solidFill>
                    <a:srgbClr val="990000"/>
                  </a:solidFill>
                  <a:latin typeface="Times New Roman" pitchFamily="18" charset="0"/>
                  <a:cs typeface="Times New Roman" pitchFamily="18" charset="0"/>
                </a:rPr>
                <a:t>ОГЭ</a:t>
              </a:r>
              <a:endParaRPr lang="ru-RU" sz="2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10 выпускников (4,8%) </a:t>
              </a:r>
            </a:p>
            <a:p>
              <a:pPr algn="ctr"/>
              <a:r>
                <a:rPr lang="ru-RU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из 6 ОО:</a:t>
              </a:r>
            </a:p>
            <a:p>
              <a:r>
                <a:rPr lang="ru-RU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2 чел. –четыре  «2»</a:t>
              </a:r>
            </a:p>
            <a:p>
              <a:r>
                <a:rPr lang="ru-RU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6 чел. –три «2»</a:t>
              </a:r>
            </a:p>
            <a:p>
              <a:r>
                <a:rPr lang="ru-RU" b="1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2 чел. – одна «2»</a:t>
              </a:r>
            </a:p>
            <a:p>
              <a:endParaRPr lang="en-US" dirty="0">
                <a:solidFill>
                  <a:srgbClr val="3333CC"/>
                </a:solidFill>
              </a:endParaRPr>
            </a:p>
          </p:txBody>
        </p:sp>
      </p:grpSp>
      <p:grpSp>
        <p:nvGrpSpPr>
          <p:cNvPr id="17" name="Group 8"/>
          <p:cNvGrpSpPr>
            <a:grpSpLocks/>
          </p:cNvGrpSpPr>
          <p:nvPr/>
        </p:nvGrpSpPr>
        <p:grpSpPr bwMode="auto">
          <a:xfrm>
            <a:off x="4589462" y="2283392"/>
            <a:ext cx="4231953" cy="1944688"/>
            <a:chOff x="1248" y="1680"/>
            <a:chExt cx="864" cy="86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" name="AutoShape 9"/>
            <p:cNvSpPr>
              <a:spLocks noChangeArrowheads="1"/>
            </p:cNvSpPr>
            <p:nvPr/>
          </p:nvSpPr>
          <p:spPr bwMode="gray">
            <a:xfrm>
              <a:off x="1248" y="1680"/>
              <a:ext cx="864" cy="864"/>
            </a:xfrm>
            <a:prstGeom prst="roundRect">
              <a:avLst>
                <a:gd name="adj" fmla="val 11921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gray">
            <a:xfrm>
              <a:off x="1296" y="1728"/>
              <a:ext cx="431" cy="432"/>
            </a:xfrm>
            <a:custGeom>
              <a:avLst/>
              <a:gdLst>
                <a:gd name="T0" fmla="*/ 32 w 596"/>
                <a:gd name="T1" fmla="*/ 0 h 598"/>
                <a:gd name="T2" fmla="*/ 0 w 596"/>
                <a:gd name="T3" fmla="*/ 32 h 598"/>
                <a:gd name="T4" fmla="*/ 0 w 596"/>
                <a:gd name="T5" fmla="*/ 160 h 598"/>
                <a:gd name="T6" fmla="*/ 44 w 596"/>
                <a:gd name="T7" fmla="*/ 48 h 598"/>
                <a:gd name="T8" fmla="*/ 161 w 596"/>
                <a:gd name="T9" fmla="*/ 0 h 598"/>
                <a:gd name="T10" fmla="*/ 32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427984" y="2395389"/>
            <a:ext cx="47146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04825" algn="l"/>
              </a:tabLst>
            </a:pPr>
            <a:r>
              <a:rPr lang="ru-RU" sz="1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Количество по школам:</a:t>
            </a:r>
          </a:p>
          <a:p>
            <a:pPr algn="ctr">
              <a:tabLst>
                <a:tab pos="504825" algn="l"/>
              </a:tabLst>
            </a:pPr>
            <a:r>
              <a:rPr 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МБОУ «Мелеховская СОШ №1» – 4 чел.,</a:t>
            </a:r>
          </a:p>
          <a:p>
            <a:pPr algn="ctr">
              <a:tabLst>
                <a:tab pos="504825" algn="l"/>
              </a:tabLst>
            </a:pPr>
            <a:r>
              <a:rPr 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МБОУ «Иваново – </a:t>
            </a:r>
            <a:r>
              <a:rPr lang="ru-RU" sz="1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Эсинская</a:t>
            </a:r>
            <a:r>
              <a:rPr 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СОШ» – 2 чел.,</a:t>
            </a:r>
          </a:p>
          <a:p>
            <a:pPr algn="ctr">
              <a:tabLst>
                <a:tab pos="504825" algn="l"/>
              </a:tabLst>
            </a:pPr>
            <a:r>
              <a:rPr 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МБОУ «Малыгинская СОШ» – 1 чел.,</a:t>
            </a:r>
          </a:p>
          <a:p>
            <a:pPr algn="ctr">
              <a:tabLst>
                <a:tab pos="504825" algn="l"/>
              </a:tabLst>
            </a:pPr>
            <a:r>
              <a:rPr 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МБОУ «Мелеховская ООШ №2 « – 1 чел.,</a:t>
            </a:r>
          </a:p>
          <a:p>
            <a:pPr algn="ctr">
              <a:tabLst>
                <a:tab pos="504825" algn="l"/>
              </a:tabLst>
            </a:pPr>
            <a:r>
              <a:rPr 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МБОУ «Осиповская СОШ» – 1 чел., </a:t>
            </a:r>
            <a:endParaRPr lang="ru-RU" sz="16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504825" algn="l"/>
              </a:tabLst>
            </a:pPr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1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Шевинская</a:t>
            </a:r>
            <a:r>
              <a:rPr 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СОШ»  -1 чел.</a:t>
            </a:r>
            <a:endParaRPr lang="ru-RU" sz="16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5" descr="http://pcaadaevka.rgor.pnzreg.ru/files/rpchaadaevka_gorodishe_pnzreg_ru/raznoe/2014_god/11_2014/ekzam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14" y="4357594"/>
            <a:ext cx="3027458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http://www.inmsk.ru/images/34216/85/3421685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44" y="4383280"/>
            <a:ext cx="3060848" cy="1990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60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8848" y="814450"/>
            <a:ext cx="43906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Профессиональные конкурсы</a:t>
            </a:r>
          </a:p>
        </p:txBody>
      </p:sp>
      <p:pic>
        <p:nvPicPr>
          <p:cNvPr id="11" name="Picture 2" descr="http://www.gizhirova.ru/_bl/0/1512289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" y="1383905"/>
            <a:ext cx="3046574" cy="1783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429393" y="3282308"/>
            <a:ext cx="42157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Педагог года </a:t>
            </a:r>
          </a:p>
          <a:p>
            <a:pPr algn="ctr" eaLnBrk="1" hangingPunct="1"/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Владимирской области- </a:t>
            </a:r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endParaRPr lang="ru-RU" sz="2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D:\Документы\Для главы\Альбом\альбом Образование\11.гранд губернатора\Осинская Н.В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210" y="1527913"/>
            <a:ext cx="3026198" cy="4034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http://edukovrov.ru/sites/default/files/%D0%BB%D1%83%D1%87%D1%88%D0%B8%D0%B5%20%D1%83%D1%87%D0%B8%D1%82%D0%B5%D0%BB%D1%8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72" y="4135071"/>
            <a:ext cx="3262600" cy="1864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4161868" y="5661248"/>
            <a:ext cx="504554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Осинская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Наталья Владимировна,</a:t>
            </a:r>
          </a:p>
          <a:p>
            <a:pPr algn="ctr" eaLnBrk="1" hangingPunct="1"/>
            <a:r>
              <a:rPr lang="ru-RU" sz="1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учитель английского языка </a:t>
            </a:r>
          </a:p>
          <a:p>
            <a:pPr algn="ctr" eaLnBrk="1" hangingPunct="1"/>
            <a:r>
              <a:rPr lang="ru-RU" sz="1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МБОУ «Мелеховская СОШ №1 им. И.П. Монахова»</a:t>
            </a:r>
            <a:endParaRPr lang="ru-RU" sz="1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32491" y="6107524"/>
            <a:ext cx="2837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Грант </a:t>
            </a:r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Губернатора</a:t>
            </a:r>
          </a:p>
        </p:txBody>
      </p:sp>
    </p:spTree>
    <p:extLst>
      <p:ext uri="{BB962C8B-B14F-4D97-AF65-F5344CB8AC3E}">
        <p14:creationId xmlns:p14="http://schemas.microsoft.com/office/powerpoint/2010/main" val="125915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1486" y="657794"/>
            <a:ext cx="67147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Региональный </a:t>
            </a: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конкурс </a:t>
            </a:r>
            <a:endParaRPr lang="ru-RU" sz="2400" b="1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образовательных </a:t>
            </a: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практик </a:t>
            </a:r>
            <a:endParaRPr lang="ru-RU" sz="2400" b="1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Вклад сельского учительства </a:t>
            </a:r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 возрождение </a:t>
            </a: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 развитие села»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0912" y="4351112"/>
            <a:ext cx="53285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Шмырова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Вера Вячеславовна, Баранова Ольга Сергеевна </a:t>
            </a:r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(Крутовская школа</a:t>
            </a:r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 - 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номинации «Уроки прошлого и настоящего»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175" y="2233132"/>
            <a:ext cx="61620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Комаров Александр Александрович 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Краснооктябрьская школа) –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номинации «Ценности сельского образа жизни» </a:t>
            </a:r>
          </a:p>
        </p:txBody>
      </p:sp>
      <p:pic>
        <p:nvPicPr>
          <p:cNvPr id="33794" name="Picture 2" descr="C:\Users\Sveta\Desktop\моя папка\село\20180704_1321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1"/>
          <a:stretch/>
        </p:blipFill>
        <p:spPr bwMode="auto">
          <a:xfrm>
            <a:off x="6059252" y="1951348"/>
            <a:ext cx="2741315" cy="4622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26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s://grozny.tv/images/1_a2d46c9b4b7a57b3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5" t="-1618" r="18439"/>
          <a:stretch/>
        </p:blipFill>
        <p:spPr bwMode="auto">
          <a:xfrm>
            <a:off x="6447485" y="1556792"/>
            <a:ext cx="2531199" cy="247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2400" y="1281469"/>
            <a:ext cx="61620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Фуфаева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Дарья Дмитриевна</a:t>
            </a:r>
          </a:p>
          <a:p>
            <a:pPr algn="ctr"/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(Мелеховская школа №2) </a:t>
            </a:r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/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участник смены </a:t>
            </a:r>
            <a:endParaRPr lang="ru-RU" sz="24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Образование будущего» </a:t>
            </a:r>
          </a:p>
          <a:p>
            <a:pPr algn="ctr"/>
            <a:endParaRPr lang="ru-RU" sz="2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2" name="Picture 6" descr="http://kaluga.mger2020.ru/sites/default/files/2017/08/nue2ugd6by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74" y="3228004"/>
            <a:ext cx="6117301" cy="3149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91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1115616" y="798512"/>
            <a:ext cx="30972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Дополнительное образование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50" descr="FY0Tw1EUsY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084763"/>
            <a:ext cx="2230437" cy="1485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1" descr="thumb_foto_1390283107509296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6" y="4968771"/>
            <a:ext cx="2157022" cy="1617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2" descr="13(5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81" y="3188413"/>
            <a:ext cx="2216882" cy="1662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3" descr="thumb_foto_1386931062001602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225925"/>
            <a:ext cx="2565400" cy="171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4" descr="12(1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152" y="3318862"/>
            <a:ext cx="2271240" cy="1679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5" descr="thumb_foto_13869190920591790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56347"/>
            <a:ext cx="2437219" cy="16320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6" descr="thumb_foto_1416399884985190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72" y="1479430"/>
            <a:ext cx="2376116" cy="1584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7" descr="thumb_foto_14163998849852140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516" y="1988840"/>
            <a:ext cx="2647355" cy="1764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64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" y="829580"/>
            <a:ext cx="5904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Развитие робототехнического направления и </a:t>
            </a:r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3</a:t>
            </a:r>
            <a:r>
              <a:rPr lang="en-US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D-</a:t>
            </a: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моделирования</a:t>
            </a:r>
          </a:p>
        </p:txBody>
      </p:sp>
      <p:pic>
        <p:nvPicPr>
          <p:cNvPr id="35843" name="Picture 3" descr="D:\Документы\Для главы\Альбом\альбом Образование\7.робототехника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74" y="3895020"/>
            <a:ext cx="3672408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467544" y="1671526"/>
            <a:ext cx="4608512" cy="18722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ctr">
              <a:defRPr>
                <a:effectLst/>
              </a:defRPr>
            </a:lvl1pPr>
          </a:lstStyle>
          <a:p>
            <a:r>
              <a:rPr lang="ru-RU" altLang="ru-RU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Малыгинская</a:t>
            </a:r>
            <a:r>
              <a:rPr lang="ru-RU" alt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СОШ</a:t>
            </a:r>
          </a:p>
          <a:p>
            <a:r>
              <a:rPr lang="ru-RU" altLang="ru-RU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Клязьмогородецкая</a:t>
            </a:r>
            <a:r>
              <a:rPr lang="ru-RU" alt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ООШ</a:t>
            </a:r>
          </a:p>
          <a:p>
            <a:r>
              <a:rPr lang="ru-RU" altLang="ru-RU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Осиповская</a:t>
            </a:r>
            <a:r>
              <a:rPr lang="ru-RU" alt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СОШ</a:t>
            </a:r>
          </a:p>
          <a:p>
            <a:r>
              <a:rPr lang="ru-RU" alt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Иваново-Эсинская </a:t>
            </a:r>
            <a:r>
              <a:rPr lang="ru-RU" alt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СОШ</a:t>
            </a:r>
          </a:p>
          <a:p>
            <a:r>
              <a:rPr lang="ru-RU" alt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ДТДиМ</a:t>
            </a:r>
            <a:endParaRPr lang="ru-RU" altLang="ru-RU" sz="2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5" name="Picture 5" descr="D:\Документы\ФОТОГРАФИИ\РОБОТОТЕХНИКА\Робототехника фото 11_11_17\IMG_86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7799"/>
            <a:ext cx="3419872" cy="2279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46775" y="4365104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Из местного бюджета на </a:t>
            </a:r>
            <a:r>
              <a:rPr lang="ru-RU" alt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создание сети инженерно-технических объединений </a:t>
            </a:r>
            <a:r>
              <a:rPr lang="ru-RU" alt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выделено </a:t>
            </a:r>
            <a:endParaRPr lang="ru-RU" altLang="ru-RU" sz="20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2,5 </a:t>
            </a:r>
            <a:r>
              <a:rPr lang="ru-RU" altLang="ru-RU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alt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</a:p>
        </p:txBody>
      </p:sp>
    </p:spTree>
    <p:extLst>
      <p:ext uri="{BB962C8B-B14F-4D97-AF65-F5344CB8AC3E}">
        <p14:creationId xmlns:p14="http://schemas.microsoft.com/office/powerpoint/2010/main" val="398062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938682"/>
            <a:ext cx="5310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Заключено соглашение с </a:t>
            </a:r>
            <a:endParaRPr lang="ru-RU" sz="2400" b="1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Бизнес-инкубатором» г. </a:t>
            </a:r>
            <a:r>
              <a:rPr lang="ru-RU" sz="2400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Коврова</a:t>
            </a: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pic>
        <p:nvPicPr>
          <p:cNvPr id="8" name="Picture 2" descr="Y:\Колесникова Г.Г. (ООиП)\Бизнес - инкубатор\DSC_0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472" y="1769678"/>
            <a:ext cx="3894562" cy="2595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D:\Документы\ФОТОГРАФИИ\РОБОТОТЕХНИКА\IMG_20171130_2036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56183"/>
            <a:ext cx="3611893" cy="2708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Y:\Колесникова Г.Г. (ООиП)\Бизнес - инкубатор\DSC_00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05754" y="4221088"/>
            <a:ext cx="3694438" cy="2463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89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721581" y="798512"/>
            <a:ext cx="4210459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22 опорные организации по образовательной робототехнике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1484" y="1516569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 МБОУ СОШ № 1 г. Лакинска </a:t>
            </a:r>
          </a:p>
          <a:p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 МБОУ </a:t>
            </a:r>
            <a:r>
              <a:rPr lang="ru-RU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Небыловская</a:t>
            </a:r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СОШ </a:t>
            </a:r>
          </a:p>
          <a:p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 МБОУ </a:t>
            </a:r>
            <a:r>
              <a:rPr lang="ru-RU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Анопинская</a:t>
            </a:r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СОШ </a:t>
            </a:r>
          </a:p>
          <a:p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 МБОУ </a:t>
            </a:r>
            <a:r>
              <a:rPr lang="ru-RU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Вяткинская</a:t>
            </a:r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СОШ </a:t>
            </a:r>
          </a:p>
          <a:p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 МБОУ СОШ №14 </a:t>
            </a:r>
            <a:r>
              <a:rPr lang="ru-RU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г.Александрова</a:t>
            </a:r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 МБОУ СОШ №10 </a:t>
            </a:r>
            <a:r>
              <a:rPr lang="ru-RU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г.Струнино</a:t>
            </a:r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 МБОУ СОШ №3 </a:t>
            </a:r>
            <a:r>
              <a:rPr lang="ru-RU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г.Гороховца</a:t>
            </a:r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 МБОУ СОШ №9 </a:t>
            </a:r>
            <a:r>
              <a:rPr lang="ru-RU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г.Вязники</a:t>
            </a:r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 МБОУ </a:t>
            </a:r>
            <a:r>
              <a:rPr lang="ru-RU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Красногорбатская</a:t>
            </a:r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СОШ </a:t>
            </a:r>
          </a:p>
          <a:p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 МБОУ </a:t>
            </a:r>
            <a:r>
              <a:rPr lang="ru-RU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Новосельская</a:t>
            </a:r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СОШ </a:t>
            </a:r>
          </a:p>
          <a:p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МАУДО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«Дворец творчества детей и молодежи» Ковровского района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0040" y="1489075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 МАОУ гимназия № 23 г. Владимира </a:t>
            </a:r>
          </a:p>
          <a:p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 МБОУ СОШ №41, 44 г. Владимира </a:t>
            </a:r>
          </a:p>
          <a:p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 МАОУ ДД(ю)Т г. Владимира </a:t>
            </a:r>
          </a:p>
          <a:p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 МБОУ СОШ № 2, 10 г. Гусь- Хрустального </a:t>
            </a:r>
          </a:p>
          <a:p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 МБОУ СОШ №11 г. </a:t>
            </a:r>
            <a:r>
              <a:rPr lang="ru-RU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 МБОУ МУК г. </a:t>
            </a:r>
            <a:r>
              <a:rPr lang="ru-RU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 МБОУ лицей № 1 г. Мурома </a:t>
            </a:r>
          </a:p>
          <a:p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 МБОУ гимназия № 6 г. Мурома </a:t>
            </a:r>
          </a:p>
          <a:p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 МБОУ СОШ № 8 г. Мурома </a:t>
            </a:r>
          </a:p>
          <a:p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 МБОУ ДО ЦВР «Лад» ЗАТО Радужный </a:t>
            </a:r>
          </a:p>
          <a:p>
            <a:r>
              <a:rPr lang="ru-RU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 МБОУ СОШ № 1, 6 г. Кольчугино 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905395"/>
            <a:ext cx="2421577" cy="1638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31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1115616" y="798512"/>
            <a:ext cx="3456384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Охват дополнительным образованием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0120" y="1756915"/>
            <a:ext cx="2448768" cy="14212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МАУДО «ДТДиМ»</a:t>
            </a:r>
            <a:endParaRPr lang="ru-RU" sz="2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95420" y="1778959"/>
            <a:ext cx="2736304" cy="157057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МАУДО </a:t>
            </a:r>
            <a:endParaRPr lang="ru-RU" sz="24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Дворец спорта»</a:t>
            </a:r>
          </a:p>
        </p:txBody>
      </p:sp>
      <p:sp>
        <p:nvSpPr>
          <p:cNvPr id="11" name="Овал 10"/>
          <p:cNvSpPr/>
          <p:nvPr/>
        </p:nvSpPr>
        <p:spPr>
          <a:xfrm>
            <a:off x="2990473" y="1627003"/>
            <a:ext cx="3096344" cy="172819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191 объединение</a:t>
            </a:r>
            <a:endParaRPr lang="ru-RU" sz="2400" b="1" dirty="0">
              <a:solidFill>
                <a:srgbClr val="17375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2282 </a:t>
            </a:r>
            <a:r>
              <a:rPr lang="ru-RU" sz="2400" b="1" dirty="0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чел.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(74%)</a:t>
            </a:r>
          </a:p>
        </p:txBody>
      </p:sp>
      <p:pic>
        <p:nvPicPr>
          <p:cNvPr id="13" name="Picture 4" descr="C:\Users\Sveta\Desktop\фотки отдельно\Дворец спорта\DSC001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817" y="3457076"/>
            <a:ext cx="2466109" cy="1849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7" y="3349535"/>
            <a:ext cx="2450948" cy="1838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23" y="4268640"/>
            <a:ext cx="2861244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8317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6588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Интеграция общего и дополнительного образования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75656" y="1783664"/>
            <a:ext cx="5905500" cy="5048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Образовательные организации</a:t>
            </a: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1376144" y="4293096"/>
            <a:ext cx="6120680" cy="808465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800" b="1" dirty="0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Учреждения дополнительного образования</a:t>
            </a:r>
          </a:p>
        </p:txBody>
      </p:sp>
      <p:sp>
        <p:nvSpPr>
          <p:cNvPr id="3" name="Овал 2"/>
          <p:cNvSpPr/>
          <p:nvPr/>
        </p:nvSpPr>
        <p:spPr>
          <a:xfrm>
            <a:off x="2771800" y="2204865"/>
            <a:ext cx="3456384" cy="21996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54 объединения</a:t>
            </a:r>
          </a:p>
          <a:p>
            <a:pPr algn="ctr">
              <a:defRPr/>
            </a:pPr>
            <a:endParaRPr lang="ru-RU" sz="2800" b="1" dirty="0">
              <a:solidFill>
                <a:srgbClr val="17375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715 чел</a:t>
            </a:r>
            <a:r>
              <a:rPr lang="ru-RU" sz="2800" b="1" dirty="0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3" name="Picture 27" descr="thumb_foto_1390282624464723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56" y="2590326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5" descr="thumb_foto_1386931062001577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16959"/>
            <a:ext cx="2232025" cy="1495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 descr="thumb_foto_1416399831368373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843" y="5229200"/>
            <a:ext cx="2143125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91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899592" y="798512"/>
            <a:ext cx="388843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Профессиональная ориентация учащихся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8914" name="Picture 2" descr="http://www.liyo.ru/img/9620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374502"/>
            <a:ext cx="2592287" cy="218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9249" y="1652079"/>
            <a:ext cx="429873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экскурсии </a:t>
            </a: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обучающихся на предприятия </a:t>
            </a: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ОАО «</a:t>
            </a:r>
            <a:r>
              <a:rPr lang="ru-RU" sz="14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ЗиД</a:t>
            </a: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», Фермерское хозяйство, ОАО «Сударь», КЗСК, ООО «</a:t>
            </a:r>
            <a:r>
              <a:rPr lang="ru-RU" sz="14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Малыгинский</a:t>
            </a: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хлеб», Почта России, пожарная часть г. </a:t>
            </a:r>
            <a:r>
              <a:rPr lang="ru-RU" sz="14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МО МВД России «Ковровский» и др</a:t>
            </a: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.);</a:t>
            </a:r>
          </a:p>
          <a:p>
            <a:pPr algn="just">
              <a:buFont typeface="Wingdings" pitchFamily="2" charset="2"/>
              <a:buChar char="Ø"/>
            </a:pPr>
            <a:endParaRPr lang="ru-RU" sz="14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районный </a:t>
            </a: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конкурс профессионального мастерства «Юный пахарь»;</a:t>
            </a:r>
          </a:p>
          <a:p>
            <a:pPr algn="just">
              <a:buNone/>
            </a:pPr>
            <a:endParaRPr lang="ru-RU" sz="14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проведение </a:t>
            </a:r>
            <a:r>
              <a:rPr lang="ru-RU" sz="14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профориентационных</a:t>
            </a: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мероприятий «Живи, учись и работай во Владимирской области</a:t>
            </a:r>
            <a:endParaRPr lang="ru-RU" sz="1400" dirty="0">
              <a:solidFill>
                <a:srgbClr val="00006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4880660"/>
            <a:ext cx="40324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участие </a:t>
            </a: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Днях открытых дверей профессиональных образовательных организаций;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5732548"/>
            <a:ext cx="44900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ежегодное </a:t>
            </a: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участие в областном конкурсе на лучшую организацию </a:t>
            </a:r>
            <a:r>
              <a:rPr lang="ru-RU" sz="14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профориетационной</a:t>
            </a: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работы среди образовательных </a:t>
            </a: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организаций</a:t>
            </a:r>
            <a:endParaRPr lang="ru-RU" sz="14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D:\Документы\ФОТОГРАФИИ\профлриентация\DSCN077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94089" y="1661527"/>
            <a:ext cx="3857564" cy="2892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36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1115616" y="798512"/>
            <a:ext cx="30972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Всероссийские проверочные работы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254866"/>
              </p:ext>
            </p:extLst>
          </p:nvPr>
        </p:nvGraphicFramePr>
        <p:xfrm>
          <a:off x="721579" y="1679680"/>
          <a:ext cx="7738852" cy="3247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8133"/>
                <a:gridCol w="6480719"/>
              </a:tblGrid>
              <a:tr h="491941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Класс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Предметы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5332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 класс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русский язык,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математика,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литературное чтение,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окружающий мир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5 класс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русский язык,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математика,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история,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биология</a:t>
                      </a:r>
                    </a:p>
                  </a:txBody>
                  <a:tcPr/>
                </a:tc>
              </a:tr>
              <a:tr h="49194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6 класс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русский язык,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математика,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история,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биология, география,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обществознание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194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класс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история, география, химия, биология, физика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2" descr="F:\Фото 2013 год\Школы\Клязьмогородецкая ООШ\Новая папка\DSC_01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02" y="4958222"/>
            <a:ext cx="2379608" cy="1586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G:\Фото 2014 год\семинары Клязьмогородецкая ООШ\открырый урок на семинаре по ФГОС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9803" y="4961556"/>
            <a:ext cx="2285446" cy="1657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5" descr="http://nikvesti.com/images/2013_02/39416_1_1200x89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969" y="4853994"/>
            <a:ext cx="2523804" cy="1793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45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539552" y="679611"/>
            <a:ext cx="4896544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Взаимодействие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«Бизнес-инкубатором</a:t>
            </a: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» г. </a:t>
            </a:r>
            <a:r>
              <a:rPr lang="ru-RU" sz="2400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Коврова</a:t>
            </a: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pic>
        <p:nvPicPr>
          <p:cNvPr id="43010" name="Picture 2" descr="http://www.kovrov33.ru/sites/default/files/f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8" y="3861756"/>
            <a:ext cx="3972030" cy="2653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http://www.gorodkovrov.ru/uploads/images/00/84/51/2017/09/28/f23ea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8800"/>
            <a:ext cx="3915544" cy="2610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245" y="1854999"/>
            <a:ext cx="4923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Реализация совместного </a:t>
            </a:r>
            <a:r>
              <a:rPr lang="ru-RU" sz="2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со школами Ковровского района </a:t>
            </a:r>
            <a:r>
              <a:rPr lang="ru-RU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проекта </a:t>
            </a:r>
            <a:r>
              <a:rPr lang="ru-RU" sz="2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 обучению финансовой </a:t>
            </a:r>
            <a:endParaRPr lang="ru-RU" sz="24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грамотности </a:t>
            </a:r>
            <a:r>
              <a:rPr lang="ru-RU" sz="2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молодежи</a:t>
            </a:r>
          </a:p>
        </p:txBody>
      </p:sp>
      <p:pic>
        <p:nvPicPr>
          <p:cNvPr id="43016" name="Picture 8" descr="http://pmp2.avo.ru/images/bi3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9" r="63174"/>
          <a:stretch/>
        </p:blipFill>
        <p:spPr bwMode="auto">
          <a:xfrm>
            <a:off x="5759582" y="4581128"/>
            <a:ext cx="2055239" cy="171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1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1115616" y="798512"/>
            <a:ext cx="3816424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Сетевое взаимодействие </a:t>
            </a:r>
          </a:p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 КГТА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2" descr="D:\Документы\Августовская КОНФЕРЕНЦИЯ\Конференция 2015\Конференция 2015\Слайд2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06" b="94306" l="7813" r="97188">
                        <a14:foregroundMark x1="61563" y1="77917" x2="61563" y2="77917"/>
                        <a14:foregroundMark x1="85729" y1="81111" x2="85729" y2="81111"/>
                        <a14:foregroundMark x1="89375" y1="80556" x2="89375" y2="80556"/>
                        <a14:foregroundMark x1="95833" y1="80694" x2="95833" y2="80694"/>
                        <a14:foregroundMark x1="92604" y1="80556" x2="92604" y2="80556"/>
                        <a14:foregroundMark x1="82188" y1="81389" x2="82188" y2="81389"/>
                        <a14:foregroundMark x1="87396" y1="80694" x2="87396" y2="80694"/>
                        <a14:foregroundMark x1="49063" y1="14167" x2="49063" y2="14167"/>
                        <a14:foregroundMark x1="48542" y1="12778" x2="48542" y2="12778"/>
                        <a14:foregroundMark x1="47396" y1="13333" x2="47396" y2="13333"/>
                        <a14:foregroundMark x1="74271" y1="81528" x2="74271" y2="81528"/>
                        <a14:foregroundMark x1="27604" y1="93333" x2="27604" y2="93333"/>
                        <a14:foregroundMark x1="41667" y1="92917" x2="41667" y2="92917"/>
                        <a14:foregroundMark x1="43958" y1="92778" x2="43958" y2="92778"/>
                        <a14:foregroundMark x1="79167" y1="81389" x2="79167" y2="81389"/>
                        <a14:foregroundMark x1="81875" y1="81389" x2="81875" y2="81389"/>
                        <a14:foregroundMark x1="39896" y1="93194" x2="39896" y2="93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1" t="11644" r="2783" b="5842"/>
          <a:stretch/>
        </p:blipFill>
        <p:spPr bwMode="auto">
          <a:xfrm>
            <a:off x="827584" y="1590930"/>
            <a:ext cx="7200800" cy="498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4211960" y="2420888"/>
            <a:ext cx="864096" cy="1003771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1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1115616" y="798512"/>
            <a:ext cx="30972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Проекты по профориентации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4034" name="Picture 2" descr="http://region.center/source/VLADIMIR/2017/11/20170516_czn_01-768x512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489076"/>
            <a:ext cx="3961308" cy="2640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http://900igr.net/up/datas/242973/04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2" r="2155" b="6964"/>
          <a:stretch/>
        </p:blipFill>
        <p:spPr bwMode="auto">
          <a:xfrm>
            <a:off x="4589462" y="1489071"/>
            <a:ext cx="4166819" cy="2776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s://tjournal.ru/cover/66903/fb/1519743139/cov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0" descr="https://tjournal.ru/cover/66903/fb/1519743139/cov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43" name="Picture 11" descr="C:\Users\Sveta\Desktop\cover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01" b="23732"/>
          <a:stretch/>
        </p:blipFill>
        <p:spPr bwMode="auto">
          <a:xfrm>
            <a:off x="1835696" y="4398550"/>
            <a:ext cx="5306527" cy="2170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40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798512"/>
            <a:ext cx="52905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Участие в федеральной программе </a:t>
            </a:r>
            <a:b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«Спорт -детям»</a:t>
            </a:r>
          </a:p>
        </p:txBody>
      </p:sp>
      <p:pic>
        <p:nvPicPr>
          <p:cNvPr id="45058" name="Picture 2" descr="D:\Документы\Для главы\Альбом\альбом Образование\сборка\7_16_1_Образование_Спорт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18394" r="1672" b="3574"/>
          <a:stretch/>
        </p:blipFill>
        <p:spPr bwMode="auto">
          <a:xfrm>
            <a:off x="251520" y="1534472"/>
            <a:ext cx="8740080" cy="520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34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Y:\Чернышева С.В. (ЦРО)\Олимп\IMG_4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235" y="4077072"/>
            <a:ext cx="3622549" cy="2321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novosti33.ru/wp-content/uploads/2016/02/foto_melehovfie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35" y="4077072"/>
            <a:ext cx="4033149" cy="2321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znamja.com/media/cache/33/ab/99/3c/85/99/33ab993c8599621235a913cd3bdedea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235" y="1500108"/>
            <a:ext cx="3610341" cy="2360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ekb.sportzakupka.ru/uploads/catalog/_sportobjects/hokkeynye-korobki/ledovaya-arena-dvorec-sporta-melehovo/images/img11602jpg_18602790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34" y="1500108"/>
            <a:ext cx="3961141" cy="2360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285999" y="2348880"/>
            <a:ext cx="4608512" cy="25545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8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180528" y="665495"/>
            <a:ext cx="6436423" cy="6851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МАУДО </a:t>
            </a: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«Дворец спорта»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22511" y="2346391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39 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тренировочных </a:t>
            </a:r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групп.</a:t>
            </a:r>
            <a:endParaRPr 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618 детей. </a:t>
            </a:r>
            <a:endParaRPr 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10 штатных тренеров-преподавателей,  9 тренеров-совместителей.</a:t>
            </a:r>
          </a:p>
          <a:p>
            <a:pPr algn="ctr"/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3 спортивных сооружения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20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ледовая арена, футбольное поле, спортивный зал. </a:t>
            </a:r>
          </a:p>
          <a:p>
            <a:pPr algn="ctr"/>
            <a:r>
              <a:rPr 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48 спортивных секций на базах школ</a:t>
            </a:r>
            <a:endParaRPr 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73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1115616" y="798512"/>
            <a:ext cx="367240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Спортивные достижения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46775" y="1556792"/>
            <a:ext cx="4572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Победитель Первенства Европы </a:t>
            </a:r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 спортивному ориентированию (велокросс – эстафета из трёх этапов) в 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Австрии</a:t>
            </a:r>
            <a:endParaRPr lang="ru-RU" sz="2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Рузанова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Анастасия</a:t>
            </a:r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ученица </a:t>
            </a:r>
            <a:r>
              <a:rPr lang="ru-RU" sz="2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Новопоселковской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школы</a:t>
            </a:r>
            <a:endParaRPr lang="ru-RU" sz="2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\\FILE-AKRVO\post\Сафонова Т.В. (ЦРО)\К докладу август\Рузанова Анастасия\DSC_240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875" r="1133" b="9147"/>
          <a:stretch/>
        </p:blipFill>
        <p:spPr bwMode="auto">
          <a:xfrm>
            <a:off x="5148063" y="3741199"/>
            <a:ext cx="3067957" cy="2858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\\FILE-AKRVO\post\Сафонова Т.В. (ЦРО)\К докладу август\Рузанова Анастасия\fbU3kJDPiN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340768"/>
            <a:ext cx="2448273" cy="3672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95536" y="517804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Тренера:</a:t>
            </a:r>
            <a:endParaRPr lang="ru-RU" sz="2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Кудрявый Александр Павлович,</a:t>
            </a: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Архипова Жанна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Владимировна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71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971600" y="798512"/>
            <a:ext cx="4019550" cy="83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5" tIns="45696" rIns="91395" bIns="45696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Количество обучающихся, награжденных знаком ГТО</a:t>
            </a:r>
          </a:p>
        </p:txBody>
      </p:sp>
      <p:pic>
        <p:nvPicPr>
          <p:cNvPr id="8" name="Picture 8" descr="D:\Мои документы\Спорт\ГТО\Знак ГТО зол.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93" y="1916832"/>
            <a:ext cx="1120775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D:\Мои документы\Спорт\ГТО\Знак ГТО сер.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75" y="3212976"/>
            <a:ext cx="111125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D:\Мои документы\Спорт\ГТО\Знак ГТО бр.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63" y="4634334"/>
            <a:ext cx="108426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404480"/>
              </p:ext>
            </p:extLst>
          </p:nvPr>
        </p:nvGraphicFramePr>
        <p:xfrm>
          <a:off x="1763688" y="1916832"/>
          <a:ext cx="6783070" cy="43113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192"/>
                <a:gridCol w="1224136"/>
                <a:gridCol w="1152128"/>
                <a:gridCol w="267861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ступени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участников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 девушки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ОО,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принявшие участие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ступень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1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10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Малыгинская СОШ-11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ступень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1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1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Красномаяковская ООШ </a:t>
                      </a:r>
                      <a:r>
                        <a:rPr lang="ru-RU" sz="1600" dirty="0"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7</a:t>
                      </a:r>
                      <a:endParaRPr lang="ru-RU" sz="11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Малыгинская СОШ -12</a:t>
                      </a:r>
                      <a:endParaRPr lang="ru-RU" sz="11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Клязьмогородецкая</a:t>
                      </a:r>
                      <a:r>
                        <a:rPr lang="ru-RU" sz="1600" baseline="0" dirty="0" smtClean="0"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ООШ - 3</a:t>
                      </a:r>
                      <a:endParaRPr lang="ru-RU" sz="11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Новопоселковская</a:t>
                      </a:r>
                      <a:r>
                        <a:rPr lang="ru-RU" sz="1600" baseline="0" dirty="0" smtClean="0"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 </a:t>
                      </a:r>
                      <a:r>
                        <a:rPr lang="ru-RU" sz="1600" dirty="0" smtClean="0"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endParaRPr lang="ru-RU" sz="11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Осиповская СОШ -5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ступень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1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1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МСШ №</a:t>
                      </a:r>
                      <a:r>
                        <a:rPr lang="ru-RU" sz="1600" dirty="0" smtClean="0"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1 - 4</a:t>
                      </a:r>
                      <a:endParaRPr lang="ru-RU" sz="11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Малыгинская СОШ-10</a:t>
                      </a:r>
                      <a:endParaRPr lang="ru-RU" sz="11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Осиповская СОШ -3</a:t>
                      </a:r>
                      <a:endParaRPr lang="ru-RU" sz="11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Новопоселковская СОШ-3</a:t>
                      </a:r>
                      <a:endParaRPr lang="ru-RU" sz="11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Краснооктябрьская СОШ - 3</a:t>
                      </a:r>
                      <a:endParaRPr lang="ru-RU" sz="11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110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1100" dirty="0"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91642" y="14890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2017-2018 учебный год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92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1600" y="797471"/>
            <a:ext cx="415331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Патриотическое воспитание</a:t>
            </a:r>
          </a:p>
        </p:txBody>
      </p:sp>
      <p:pic>
        <p:nvPicPr>
          <p:cNvPr id="8" name="Picture 1" descr="\\FILE-AKRVO\post\Сафонова Т.В. (ЦРО)\МАТЕРИАЛЫ  ДЛЯ САЙТА\Областной семинар  Мелехово\IMG_455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581" y="1503750"/>
            <a:ext cx="4125615" cy="27157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2" name="Picture 3" descr="Y:\Чернышева С.В. (ЦРО)\ПАТРИОТИКА К ДОКЛАДУ ГЛАВЫ\Открытие клуба Патриот в Пакино\IMG_444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2080" y="1516025"/>
            <a:ext cx="3311525" cy="5102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3" name="Picture 7" descr="https://antimaidan.ru/sites/default/files/styles/partners/public/partners/logo_bb_290_png.png?itok=ljZRAFl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7" y="4955484"/>
            <a:ext cx="1726431" cy="172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://xn--b1aaalbpdjc1bbxpfp.xn--p1ai/uploads/posts/2017-05/1494400720_pirog-pobed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498" y="4725144"/>
            <a:ext cx="2952565" cy="1728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53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1581" y="797471"/>
            <a:ext cx="415331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Патриотическое воспитание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5396330"/>
            <a:ext cx="2173565" cy="1446800"/>
          </a:xfrm>
          <a:prstGeom prst="rect">
            <a:avLst/>
          </a:prstGeom>
          <a:blipFill dpi="0" rotWithShape="1">
            <a:blip r:embed="rId7">
              <a:alphaModFix amt="0"/>
            </a:blip>
            <a:srcRect/>
            <a:stretch>
              <a:fillRect/>
            </a:stretch>
          </a:blipFill>
        </p:spPr>
      </p:pic>
      <p:pic>
        <p:nvPicPr>
          <p:cNvPr id="12" name="Picture 2" descr="D:\Документы\ФОТОГРАФИИ\юнармия фото\форум...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216" y="2329596"/>
            <a:ext cx="4257118" cy="3192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13" name="TextBox 12"/>
          <p:cNvSpPr txBox="1"/>
          <p:nvPr/>
        </p:nvSpPr>
        <p:spPr>
          <a:xfrm>
            <a:off x="5076056" y="5767413"/>
            <a:ext cx="2767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Форум движения </a:t>
            </a:r>
            <a:r>
              <a:rPr lang="ru-RU" sz="1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Юнармия</a:t>
            </a:r>
            <a:endParaRPr lang="ru-RU" sz="1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Документы\ФОТОГРАФИИ\ФОТО ЮНАРМИЯ\слет юнармия 4 ноября\DSC_151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12" y="1789467"/>
            <a:ext cx="3896747" cy="2921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96126" y="5045897"/>
            <a:ext cx="2927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Областной слет Юнармейцев</a:t>
            </a:r>
            <a:endParaRPr lang="ru-RU" sz="1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89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276" y="777383"/>
            <a:ext cx="4512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Военно-патриотические клубы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37" y="1489074"/>
            <a:ext cx="2301902" cy="1745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820" y="2636912"/>
            <a:ext cx="2784309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" descr="C:\Users\Sveta\Desktop\для сайта\Областной семинар  Мелехово\IMG_474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53579"/>
            <a:ext cx="3554850" cy="1983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3" name="Picture 7" descr="https://antimaidan.ru/sites/default/files/styles/partners/public/partners/logo_bb_290_png.png?itok=ljZRAFl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79" y="4509120"/>
            <a:ext cx="2069437" cy="206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038379" y="1805914"/>
            <a:ext cx="37620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92 человека</a:t>
            </a:r>
            <a:endParaRPr lang="ru-RU" sz="4800" b="1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27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1115616" y="798512"/>
            <a:ext cx="30972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Наши достижения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2530" name="Picture 2" descr="\\FILE-AKRVO\post\Сафонова Т.В. (ЦРО)\19062018_001_res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73290"/>
            <a:ext cx="3168352" cy="2377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" descr="D:\Экология 17 -18\Подрост 2017 Всероссийский\SAM_60782909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412776"/>
            <a:ext cx="3216357" cy="2412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113125" y="270892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Impact" pitchFamily="34" charset="0"/>
              </a:rPr>
              <a:t>победитель Всероссийского юниорского конкурса </a:t>
            </a:r>
            <a:r>
              <a:rPr lang="ru-RU" sz="2400" dirty="0">
                <a:solidFill>
                  <a:schemeClr val="tx2"/>
                </a:solidFill>
                <a:latin typeface="Impact" pitchFamily="34" charset="0"/>
              </a:rPr>
              <a:t>«Подрост</a:t>
            </a:r>
            <a:r>
              <a:rPr lang="ru-RU" sz="2400" dirty="0" smtClean="0">
                <a:solidFill>
                  <a:schemeClr val="tx2"/>
                </a:solidFill>
                <a:latin typeface="Impact" pitchFamily="34" charset="0"/>
              </a:rPr>
              <a:t>» в  номинации </a:t>
            </a:r>
            <a:r>
              <a:rPr lang="ru-RU" sz="2400" dirty="0">
                <a:solidFill>
                  <a:schemeClr val="tx2"/>
                </a:solidFill>
                <a:latin typeface="Impact" pitchFamily="34" charset="0"/>
              </a:rPr>
              <a:t>«Лесоведение и лесоводство</a:t>
            </a:r>
            <a:r>
              <a:rPr lang="ru-RU" sz="2400" dirty="0" smtClean="0">
                <a:solidFill>
                  <a:schemeClr val="tx2"/>
                </a:solidFill>
                <a:latin typeface="Impact" pitchFamily="34" charset="0"/>
              </a:rPr>
              <a:t>»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54152" y="1489075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Impact" pitchFamily="34" charset="0"/>
              </a:rPr>
              <a:t>Сорокин </a:t>
            </a:r>
            <a:r>
              <a:rPr lang="ru-RU" sz="2800" dirty="0">
                <a:solidFill>
                  <a:srgbClr val="C00000"/>
                </a:solidFill>
                <a:latin typeface="Impact" pitchFamily="34" charset="0"/>
              </a:rPr>
              <a:t>Егор, </a:t>
            </a:r>
            <a:endParaRPr lang="ru-RU" sz="2800" dirty="0" smtClean="0">
              <a:solidFill>
                <a:srgbClr val="C00000"/>
              </a:solidFill>
              <a:latin typeface="Impact" pitchFamily="34" charset="0"/>
            </a:endParaRPr>
          </a:p>
          <a:p>
            <a:pPr algn="ctr"/>
            <a:r>
              <a:rPr lang="ru-RU" sz="2800" dirty="0" smtClean="0">
                <a:solidFill>
                  <a:schemeClr val="tx2"/>
                </a:solidFill>
                <a:latin typeface="Impact" pitchFamily="34" charset="0"/>
              </a:rPr>
              <a:t>ученик </a:t>
            </a:r>
            <a:r>
              <a:rPr lang="ru-RU" sz="2800" dirty="0">
                <a:solidFill>
                  <a:schemeClr val="tx2"/>
                </a:solidFill>
                <a:latin typeface="Impact" pitchFamily="34" charset="0"/>
              </a:rPr>
              <a:t>МБОУ «Крутовская </a:t>
            </a:r>
            <a:r>
              <a:rPr lang="ru-RU" sz="2800" dirty="0" smtClean="0">
                <a:solidFill>
                  <a:schemeClr val="tx2"/>
                </a:solidFill>
                <a:latin typeface="Impact" pitchFamily="34" charset="0"/>
              </a:rPr>
              <a:t>ООШ им. Г.С. Шпагина»,</a:t>
            </a:r>
            <a:endParaRPr lang="ru-RU" sz="2800" dirty="0"/>
          </a:p>
        </p:txBody>
      </p:sp>
      <p:pic>
        <p:nvPicPr>
          <p:cNvPr id="11" name="Picture 2" descr="http://vologda-oblast.ru.opt-images.1c-bitrix-cdn.ru/upload/iblock/a92/%D0%BF%D0%BE%D0%B4%D1%80%D0%BE%D1%81%D1%8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127" y="5468312"/>
            <a:ext cx="1704189" cy="11361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8072" y="443711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Impact" pitchFamily="34" charset="0"/>
              </a:rPr>
              <a:t>учитель – </a:t>
            </a:r>
            <a:r>
              <a:rPr lang="ru-RU" sz="2800" dirty="0">
                <a:solidFill>
                  <a:srgbClr val="C00000"/>
                </a:solidFill>
                <a:latin typeface="Impact" pitchFamily="34" charset="0"/>
              </a:rPr>
              <a:t>Путинцева Валентина 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335902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9552" y="806897"/>
            <a:ext cx="4512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Военно-патриотические клубы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96" b="93478" l="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14" y="1298865"/>
            <a:ext cx="9144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63688" y="1396388"/>
            <a:ext cx="3288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ВПК «Ратник»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38" y="2312909"/>
            <a:ext cx="785812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95715" y="2410432"/>
            <a:ext cx="2820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ВПК «Гром»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83682" y="3461149"/>
            <a:ext cx="3105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ВПК «Звезда»</a:t>
            </a: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39" b="100000" l="2222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620" y="4423585"/>
            <a:ext cx="925821" cy="84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377149" y="4623383"/>
            <a:ext cx="3546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3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dirty="0"/>
              <a:t>ВПК «Патриот»</a:t>
            </a:r>
          </a:p>
        </p:txBody>
      </p:sp>
      <p:pic>
        <p:nvPicPr>
          <p:cNvPr id="17" name="Picture 4" descr="http://pngimg.com/uploads/red_star/red_star_PNG4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5505004"/>
            <a:ext cx="809181" cy="99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323600" y="5791004"/>
            <a:ext cx="3530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ВПК «Арсенал»</a:t>
            </a:r>
          </a:p>
        </p:txBody>
      </p:sp>
      <p:pic>
        <p:nvPicPr>
          <p:cNvPr id="19" name="Picture 8" descr="http://res.freestockphotos.biz/pictures/16/16601-illustration-of-a-red-star-pv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297" y="3418200"/>
            <a:ext cx="853758" cy="85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64" y="1396388"/>
            <a:ext cx="3240595" cy="2351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D:\Документы\ФОТОГРАФИИ\ФОТО ЮНАРМИЯ\юнармия фото\DSC0397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71" y="4358485"/>
            <a:ext cx="2771800" cy="2078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06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1115616" y="798512"/>
            <a:ext cx="367240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Город-герой Волгоград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1266" name="Picture 2" descr="D:\Документы\ФОТОГРАФИИ\Волгоград 2018\DSCN23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81112"/>
            <a:ext cx="3439916" cy="2579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Документы\ФОТОГРАФИИ\Волгоград 2018\DSCN256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33055"/>
            <a:ext cx="3439916" cy="2579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Документы\ФОТОГРАФИИ\Волгоград 2018\DSCN24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3437"/>
            <a:ext cx="3672408" cy="4896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32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FILE-AKRVO\post\Сафонова Т.В. (ЦРО)\На сайт поездка в С-П\на Адмиралтейской набережной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695" y="1489072"/>
            <a:ext cx="4379307" cy="3284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5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1115616" y="798512"/>
            <a:ext cx="352839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Экскурсионные поездки 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" name="Picture 4" descr="\\FILE-AKRVO\post\Сафонова Т.В. (ЦРО)\МАТЕРИАЛЫ  ДЛЯ САЙТА\Поездка в Ярославль\DSCN830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9488" y="2924944"/>
            <a:ext cx="4824412" cy="3617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44116" y="1499723"/>
            <a:ext cx="24238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г. Москва</a:t>
            </a:r>
          </a:p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г. Санкт-Петербург</a:t>
            </a:r>
          </a:p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г. Н. Новгород</a:t>
            </a:r>
            <a:endParaRPr lang="ru-RU" sz="2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83521" y="5373216"/>
            <a:ext cx="37340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г. Тула</a:t>
            </a:r>
          </a:p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г. Ярославль</a:t>
            </a:r>
          </a:p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г. Кострома</a:t>
            </a:r>
          </a:p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города Владимирской области</a:t>
            </a:r>
            <a:endParaRPr lang="ru-RU" sz="2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7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1080606" y="553034"/>
            <a:ext cx="363541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Экскурсионные поездки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3" descr="\\FILE-AKRVO\post\Сафонова Т.В. (ЦРО)\МАТЕРИАЛЫ  ДЛЯ САЙТА\Экскурсионные поездки\IMG_20170815_1254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452" y="1204554"/>
            <a:ext cx="3384376" cy="2538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8" name="Picture 3" descr="\\FILE-AKRVO\post\Сафонова Т.В. (ЦРО)\МАТЕРИАЛЫ  ДЛЯ САЙТА\Поездка в Муром\DSC003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931" y="3861048"/>
            <a:ext cx="4535419" cy="2551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1" name="Picture 2" descr="\\FILE-AKRVO\post\Сафонова Т.В. (ЦРО)\МАТЕРИАЛЫ  ДЛЯ САЙТА\Поездка в Муром\DSC003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95" y="1035634"/>
            <a:ext cx="3096344" cy="5504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1552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489075"/>
            <a:ext cx="640871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На отдых и оздоровление </a:t>
            </a:r>
            <a:r>
              <a:rPr lang="ru-RU" altLang="ru-RU" sz="4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детей выделено </a:t>
            </a:r>
          </a:p>
          <a:p>
            <a:pPr algn="ctr"/>
            <a:r>
              <a:rPr lang="ru-RU" altLang="ru-RU" sz="5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altLang="ru-RU" sz="5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altLang="ru-RU" sz="5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altLang="ru-RU" sz="5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рублей, </a:t>
            </a:r>
            <a:r>
              <a:rPr lang="ru-RU" altLang="ru-RU" sz="4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из них </a:t>
            </a:r>
            <a:r>
              <a:rPr lang="ru-RU" altLang="ru-RU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altLang="ru-RU" sz="5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2,5 млн. </a:t>
            </a:r>
            <a:r>
              <a:rPr lang="ru-RU" altLang="ru-RU" sz="4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из местного бюджета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89641" y="798512"/>
            <a:ext cx="3950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Организация отдыха детей</a:t>
            </a:r>
          </a:p>
        </p:txBody>
      </p:sp>
    </p:spTree>
    <p:extLst>
      <p:ext uri="{BB962C8B-B14F-4D97-AF65-F5344CB8AC3E}">
        <p14:creationId xmlns:p14="http://schemas.microsoft.com/office/powerpoint/2010/main" val="2434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89641" y="798512"/>
            <a:ext cx="3950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Организация отдыха детей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2704" t="6341" r="4905" b="5091"/>
          <a:stretch/>
        </p:blipFill>
        <p:spPr>
          <a:xfrm>
            <a:off x="250825" y="1589088"/>
            <a:ext cx="2762250" cy="1841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 descr="https://i.mycdn.me/image?id=570118526928&amp;t=3&amp;plc=WEB&amp;tkn=*S5LyNVeW5TfpxYmZRj7qMdUrkH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00191" y="1677987"/>
            <a:ext cx="2618339" cy="1746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3"/>
          <p:cNvGrpSpPr>
            <a:grpSpLocks/>
          </p:cNvGrpSpPr>
          <p:nvPr/>
        </p:nvGrpSpPr>
        <p:grpSpPr bwMode="auto">
          <a:xfrm>
            <a:off x="3269455" y="1589088"/>
            <a:ext cx="2640013" cy="1652588"/>
            <a:chOff x="6084366" y="4375992"/>
            <a:chExt cx="2783639" cy="1775520"/>
          </a:xfrm>
        </p:grpSpPr>
        <p:sp>
          <p:nvSpPr>
            <p:cNvPr id="16" name="Овал 15"/>
            <p:cNvSpPr/>
            <p:nvPr/>
          </p:nvSpPr>
          <p:spPr>
            <a:xfrm>
              <a:off x="6084366" y="4375992"/>
              <a:ext cx="2783639" cy="177552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" name="Прямоугольник 10"/>
            <p:cNvSpPr>
              <a:spLocks noChangeArrowheads="1"/>
            </p:cNvSpPr>
            <p:nvPr/>
          </p:nvSpPr>
          <p:spPr bwMode="auto">
            <a:xfrm>
              <a:off x="6921989" y="4379513"/>
              <a:ext cx="1141434" cy="694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3600" b="1" dirty="0" smtClean="0">
                  <a:latin typeface="Times New Roman" pitchFamily="18" charset="0"/>
                  <a:cs typeface="Times New Roman" pitchFamily="18" charset="0"/>
                </a:rPr>
                <a:t>1191</a:t>
              </a:r>
              <a:endParaRPr lang="ru-RU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1"/>
            <p:cNvSpPr txBox="1">
              <a:spLocks noChangeArrowheads="1"/>
            </p:cNvSpPr>
            <p:nvPr/>
          </p:nvSpPr>
          <p:spPr bwMode="auto">
            <a:xfrm>
              <a:off x="6403683" y="4854829"/>
              <a:ext cx="2228494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ru-RU" sz="3200" b="1" dirty="0">
                  <a:latin typeface="Times New Roman" pitchFamily="18" charset="0"/>
                  <a:cs typeface="Times New Roman" pitchFamily="18" charset="0"/>
                </a:rPr>
                <a:t>лагеря </a:t>
              </a:r>
            </a:p>
            <a:p>
              <a:pPr algn="ctr"/>
              <a:r>
                <a:rPr lang="ru-RU" sz="3200" b="1" dirty="0">
                  <a:latin typeface="Times New Roman" pitchFamily="18" charset="0"/>
                  <a:cs typeface="Times New Roman" pitchFamily="18" charset="0"/>
                </a:rPr>
                <a:t>на базе ОО</a:t>
              </a:r>
            </a:p>
          </p:txBody>
        </p:sp>
      </p:grpSp>
      <p:sp>
        <p:nvSpPr>
          <p:cNvPr id="19" name="Овал 18"/>
          <p:cNvSpPr/>
          <p:nvPr/>
        </p:nvSpPr>
        <p:spPr>
          <a:xfrm>
            <a:off x="6224542" y="3742775"/>
            <a:ext cx="2693988" cy="19184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>
            <a:off x="6433816" y="4656793"/>
            <a:ext cx="2351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санатории</a:t>
            </a:r>
          </a:p>
        </p:txBody>
      </p:sp>
      <p:sp>
        <p:nvSpPr>
          <p:cNvPr id="21" name="Прямоугольник 13"/>
          <p:cNvSpPr>
            <a:spLocks noChangeArrowheads="1"/>
          </p:cNvSpPr>
          <p:nvPr/>
        </p:nvSpPr>
        <p:spPr bwMode="auto">
          <a:xfrm>
            <a:off x="7145682" y="4010462"/>
            <a:ext cx="8517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116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52400" y="3742775"/>
            <a:ext cx="2693988" cy="17843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TextBox 20"/>
          <p:cNvSpPr txBox="1">
            <a:spLocks noChangeArrowheads="1"/>
          </p:cNvSpPr>
          <p:nvPr/>
        </p:nvSpPr>
        <p:spPr bwMode="auto">
          <a:xfrm>
            <a:off x="219076" y="4296569"/>
            <a:ext cx="26273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загородные</a:t>
            </a:r>
          </a:p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лагеря</a:t>
            </a:r>
          </a:p>
        </p:txBody>
      </p:sp>
      <p:sp>
        <p:nvSpPr>
          <p:cNvPr id="24" name="Прямоугольник 19"/>
          <p:cNvSpPr>
            <a:spLocks noChangeArrowheads="1"/>
          </p:cNvSpPr>
          <p:nvPr/>
        </p:nvSpPr>
        <p:spPr bwMode="auto">
          <a:xfrm>
            <a:off x="989641" y="3865325"/>
            <a:ext cx="8771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200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10"/>
          <p:cNvSpPr>
            <a:spLocks noChangeArrowheads="1"/>
          </p:cNvSpPr>
          <p:nvPr/>
        </p:nvSpPr>
        <p:spPr bwMode="auto">
          <a:xfrm>
            <a:off x="3086702" y="3456464"/>
            <a:ext cx="32700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      39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лагеря труда 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 отдыха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1" descr="\\FILE-AKRVO\post\Сафонова Т.В. (ЦРО)\Для презентации\артек\EvrZyhLecFw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61148" y="5357296"/>
            <a:ext cx="1935808" cy="1290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Овал 24"/>
          <p:cNvSpPr/>
          <p:nvPr/>
        </p:nvSpPr>
        <p:spPr>
          <a:xfrm>
            <a:off x="3089693" y="3456464"/>
            <a:ext cx="2999536" cy="19557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6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18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:\Документы\Для главы\Альбом\альбом Образование\сборка\7 - 4 образование мед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8" t="16794" r="52681" b="48304"/>
          <a:stretch/>
        </p:blipFill>
        <p:spPr bwMode="auto">
          <a:xfrm>
            <a:off x="4732965" y="1561916"/>
            <a:ext cx="3350364" cy="2401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Документы\Для главы\Альбом\альбом Образование\сборка\7 - 4 образование мед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7" t="16518" r="11959" b="47611"/>
          <a:stretch/>
        </p:blipFill>
        <p:spPr bwMode="auto">
          <a:xfrm>
            <a:off x="4484477" y="4031180"/>
            <a:ext cx="3465683" cy="2632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Документы\Для главы\Альбом\альбом Образование\сборка\7 - 4 образование мед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4" t="55021" r="52783" b="8000"/>
          <a:stretch/>
        </p:blipFill>
        <p:spPr bwMode="auto">
          <a:xfrm>
            <a:off x="395536" y="3424658"/>
            <a:ext cx="3697022" cy="2812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4811" y="1052736"/>
            <a:ext cx="45357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 8 образовательных организациях проведено </a:t>
            </a:r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лицензирование медицинских </a:t>
            </a: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блоков. Закуплено  </a:t>
            </a:r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новое оборудование</a:t>
            </a: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608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751" y="79851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Создание безопасных условий пребывания детей в ОО</a:t>
            </a:r>
          </a:p>
        </p:txBody>
      </p:sp>
      <p:pic>
        <p:nvPicPr>
          <p:cNvPr id="13315" name="Picture 3" descr="D:\Документы\Для главы\Альбом\альбом Образование\3.скуды\IMG_20180813_111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41315"/>
            <a:ext cx="4709201" cy="3531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6046" y="1988840"/>
            <a:ext cx="396079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системы видеонаблюдения;</a:t>
            </a:r>
          </a:p>
          <a:p>
            <a:pPr marL="342900" indent="-342900">
              <a:buFontTx/>
              <a:buChar char="-"/>
            </a:pPr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кнопки экстренного вызова полиции;</a:t>
            </a:r>
          </a:p>
          <a:p>
            <a:pPr marL="342900" indent="-342900">
              <a:buFontTx/>
              <a:buChar char="-"/>
            </a:pPr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система контроля управления доступом (СКУД);</a:t>
            </a:r>
          </a:p>
          <a:p>
            <a:pPr marL="342900" indent="-342900">
              <a:buFontTx/>
              <a:buChar char="-"/>
            </a:pPr>
            <a:r>
              <a:rPr lang="ru-RU" sz="28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металлодетекторы</a:t>
            </a:r>
            <a:endParaRPr lang="ru-RU" sz="28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47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251" y="920911"/>
            <a:ext cx="55673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Дети – сироты и дети, оставшиеся без попечения родителей</a:t>
            </a:r>
            <a:endParaRPr 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083008528"/>
              </p:ext>
            </p:extLst>
          </p:nvPr>
        </p:nvGraphicFramePr>
        <p:xfrm>
          <a:off x="467544" y="1124744"/>
          <a:ext cx="7848872" cy="5332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7612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19" y="1027410"/>
            <a:ext cx="55673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Профилактика социального сиротства</a:t>
            </a:r>
            <a:endParaRPr 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607825936"/>
              </p:ext>
            </p:extLst>
          </p:nvPr>
        </p:nvGraphicFramePr>
        <p:xfrm>
          <a:off x="436774" y="1489075"/>
          <a:ext cx="7087554" cy="4995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9664" y="1772816"/>
            <a:ext cx="55673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За 2 летних месяца изъято 8 детей</a:t>
            </a:r>
            <a:endParaRPr lang="ru-RU" sz="24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92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899592" y="805172"/>
            <a:ext cx="388843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9988" rIns="0" bIns="0"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>
              <a:spcBef>
                <a:spcPct val="20000"/>
              </a:spcBef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>
              <a:spcBef>
                <a:spcPct val="20000"/>
              </a:spcBef>
              <a:buFont typeface="Arial" charset="0"/>
              <a:buChar char="–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>
              <a:spcBef>
                <a:spcPct val="20000"/>
              </a:spcBef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Всероссийская предметная олимпиада школьников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0040" y="1700808"/>
            <a:ext cx="863156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</a:rPr>
              <a:t>школьный </a:t>
            </a:r>
            <a:r>
              <a:rPr lang="ru-RU" sz="2600" b="1" dirty="0">
                <a:solidFill>
                  <a:srgbClr val="C00000"/>
                </a:solidFill>
                <a:latin typeface="Times New Roman" pitchFamily="18" charset="0"/>
              </a:rPr>
              <a:t>этап </a:t>
            </a:r>
            <a:r>
              <a:rPr lang="ru-RU" sz="2600" b="1" dirty="0">
                <a:solidFill>
                  <a:srgbClr val="000066"/>
                </a:solidFill>
                <a:latin typeface="Times New Roman" pitchFamily="18" charset="0"/>
              </a:rPr>
              <a:t>- 2771 </a:t>
            </a:r>
            <a:r>
              <a:rPr lang="ru-RU" sz="2600" b="1" dirty="0" smtClean="0">
                <a:solidFill>
                  <a:srgbClr val="000066"/>
                </a:solidFill>
                <a:latin typeface="Times New Roman" pitchFamily="18" charset="0"/>
              </a:rPr>
              <a:t>участник</a:t>
            </a:r>
            <a:endParaRPr lang="ru-RU" sz="2600" dirty="0">
              <a:solidFill>
                <a:srgbClr val="000066"/>
              </a:solidFill>
            </a:endParaRPr>
          </a:p>
          <a:p>
            <a:pPr>
              <a:spcBef>
                <a:spcPct val="0"/>
              </a:spcBef>
            </a:pPr>
            <a:r>
              <a:rPr lang="ru-RU" sz="2600" b="1" dirty="0">
                <a:solidFill>
                  <a:srgbClr val="C00000"/>
                </a:solidFill>
                <a:latin typeface="Times New Roman" pitchFamily="18" charset="0"/>
              </a:rPr>
              <a:t>муниципальный этап </a:t>
            </a:r>
            <a:r>
              <a:rPr lang="ru-RU" sz="2600" b="1" dirty="0">
                <a:solidFill>
                  <a:srgbClr val="000066"/>
                </a:solidFill>
                <a:latin typeface="Calibri" pitchFamily="34" charset="0"/>
              </a:rPr>
              <a:t>–</a:t>
            </a:r>
            <a:r>
              <a:rPr lang="ru-RU" sz="2600" b="1" dirty="0">
                <a:solidFill>
                  <a:srgbClr val="000066"/>
                </a:solidFill>
                <a:latin typeface="Times New Roman" pitchFamily="18" charset="0"/>
              </a:rPr>
              <a:t> 371 участник, </a:t>
            </a:r>
            <a:r>
              <a:rPr lang="ru-RU" sz="2600" b="1" dirty="0" smtClean="0">
                <a:solidFill>
                  <a:srgbClr val="000066"/>
                </a:solidFill>
                <a:latin typeface="Times New Roman" pitchFamily="18" charset="0"/>
              </a:rPr>
              <a:t>99 </a:t>
            </a:r>
            <a:r>
              <a:rPr lang="ru-RU" sz="2600" b="1" dirty="0">
                <a:solidFill>
                  <a:srgbClr val="000066"/>
                </a:solidFill>
                <a:latin typeface="Times New Roman" pitchFamily="18" charset="0"/>
              </a:rPr>
              <a:t>призовых </a:t>
            </a:r>
            <a:r>
              <a:rPr lang="ru-RU" sz="2600" b="1" dirty="0" smtClean="0">
                <a:solidFill>
                  <a:srgbClr val="000066"/>
                </a:solidFill>
                <a:latin typeface="Times New Roman" pitchFamily="18" charset="0"/>
              </a:rPr>
              <a:t>мест</a:t>
            </a:r>
          </a:p>
          <a:p>
            <a:pPr>
              <a:spcBef>
                <a:spcPct val="0"/>
              </a:spcBef>
            </a:pPr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</a:rPr>
              <a:t>региональный</a:t>
            </a:r>
            <a:r>
              <a:rPr lang="ru-RU" sz="2600" b="1" dirty="0" smtClean="0">
                <a:latin typeface="Times New Roman" pitchFamily="18" charset="0"/>
              </a:rPr>
              <a:t> </a:t>
            </a:r>
            <a:r>
              <a:rPr lang="ru-RU" sz="2600" b="1" dirty="0">
                <a:solidFill>
                  <a:srgbClr val="000066"/>
                </a:solidFill>
                <a:latin typeface="Times New Roman" pitchFamily="18" charset="0"/>
              </a:rPr>
              <a:t>– 4 </a:t>
            </a:r>
            <a:r>
              <a:rPr lang="ru-RU" sz="2600" b="1" dirty="0" smtClean="0">
                <a:solidFill>
                  <a:srgbClr val="000066"/>
                </a:solidFill>
                <a:latin typeface="Times New Roman" pitchFamily="18" charset="0"/>
              </a:rPr>
              <a:t>участника:</a:t>
            </a:r>
          </a:p>
          <a:p>
            <a:pPr>
              <a:spcBef>
                <a:spcPct val="0"/>
              </a:spcBef>
            </a:pPr>
            <a:r>
              <a:rPr lang="ru-RU" sz="2600" b="1" dirty="0" smtClean="0">
                <a:solidFill>
                  <a:srgbClr val="000066"/>
                </a:solidFill>
                <a:latin typeface="Times New Roman" pitchFamily="18" charset="0"/>
              </a:rPr>
              <a:t>1 чел. – Новопоселковская СОШ (химия)</a:t>
            </a:r>
          </a:p>
          <a:p>
            <a:pPr>
              <a:spcBef>
                <a:spcPct val="0"/>
              </a:spcBef>
            </a:pPr>
            <a:r>
              <a:rPr lang="ru-RU" sz="2600" b="1" dirty="0" smtClean="0">
                <a:solidFill>
                  <a:srgbClr val="000066"/>
                </a:solidFill>
                <a:latin typeface="Times New Roman" pitchFamily="18" charset="0"/>
              </a:rPr>
              <a:t>3 чел. – Мелеховская СОШ №1 (физическая культура)</a:t>
            </a:r>
            <a:endParaRPr lang="ru-RU" sz="2600" dirty="0">
              <a:solidFill>
                <a:srgbClr val="000066"/>
              </a:solidFill>
            </a:endParaRPr>
          </a:p>
        </p:txBody>
      </p:sp>
      <p:pic>
        <p:nvPicPr>
          <p:cNvPr id="8" name="Рисунок 18" descr="D:\на сайт\Итоги олимпиады\DSCN10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05209"/>
            <a:ext cx="3447124" cy="238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7" descr="D:\фото олимпиада 17 год семинар история исслед работы\Олимпиада информатика\IMAG05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39" y="3960706"/>
            <a:ext cx="3409950" cy="2276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62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1519" y="1027410"/>
            <a:ext cx="55673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Приобретение квартир для детей-сирот</a:t>
            </a:r>
            <a:endParaRPr 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04424782"/>
              </p:ext>
            </p:extLst>
          </p:nvPr>
        </p:nvGraphicFramePr>
        <p:xfrm>
          <a:off x="4723840" y="1607558"/>
          <a:ext cx="4420160" cy="3199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2290" name="Picture 2" descr="Y:\Казуров  Р.А. (ЦРО АХО)\фото\Малыгино Юбилейная 48 кв1\IMG_24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18" y="1928802"/>
            <a:ext cx="2554288" cy="3405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Y:\Казуров  Р.А. (ЦРО АХО)\фото\Мелехово пер. Школьный 24 кв32\IMG_243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2714620"/>
            <a:ext cx="2715766" cy="3621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5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658835"/>
            <a:ext cx="4249737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КЛЮЧЕВАЯ ЦЕЛЬ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2875" y="1120500"/>
            <a:ext cx="5040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Повышение качества и доступности общего образования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5736" y="1773394"/>
            <a:ext cx="4056062" cy="493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600" b="1" dirty="0">
                <a:solidFill>
                  <a:srgbClr val="2356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ЗАДАЧИ НА 2018 ГОД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468697" y="2217685"/>
            <a:ext cx="6029860" cy="586998"/>
            <a:chOff x="-153422" y="-893077"/>
            <a:chExt cx="6029860" cy="58699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-153422" y="-893077"/>
              <a:ext cx="6029860" cy="570543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478091" y="-876622"/>
              <a:ext cx="4766834" cy="57054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effectLst/>
                  <a:latin typeface="Arial" pitchFamily="34" charset="0"/>
                  <a:cs typeface="Arial" pitchFamily="34" charset="0"/>
                </a:rPr>
                <a:t>Реализация  ФГОС  и ФГОС для лиц с ОВЗ в общеобразовательных организациях</a:t>
              </a:r>
              <a:endParaRPr lang="ru-RU" sz="1400" b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971600" y="2924944"/>
            <a:ext cx="6029860" cy="745535"/>
            <a:chOff x="0" y="627980"/>
            <a:chExt cx="6029860" cy="74553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0" y="627980"/>
              <a:ext cx="6029860" cy="745535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892954"/>
                <a:satOff val="5380"/>
                <a:lumOff val="431"/>
                <a:alphaOff val="0"/>
              </a:schemeClr>
            </a:fillRef>
            <a:effectRef idx="2">
              <a:schemeClr val="accent4">
                <a:hueOff val="-892954"/>
                <a:satOff val="5380"/>
                <a:lumOff val="43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134610" y="627980"/>
              <a:ext cx="5895250" cy="74553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400" b="1" kern="1200" dirty="0" smtClean="0">
                  <a:effectLst/>
                  <a:latin typeface="Arial" pitchFamily="34" charset="0"/>
                  <a:cs typeface="Arial" pitchFamily="34" charset="0"/>
                </a:rPr>
                <a:t>Внедрение новых методов обучения и воспитания, образовательных технологий, а также обновление содержания и совершенствование методов обучения предметной области «Технология»</a:t>
              </a:r>
              <a:endParaRPr lang="ru-RU" sz="1400" b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441644" y="3789040"/>
            <a:ext cx="6029860" cy="570543"/>
            <a:chOff x="0" y="1430187"/>
            <a:chExt cx="6029860" cy="57054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0" y="1430187"/>
              <a:ext cx="6029860" cy="570543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1785908"/>
                <a:satOff val="10760"/>
                <a:lumOff val="862"/>
                <a:alphaOff val="0"/>
              </a:schemeClr>
            </a:fillRef>
            <a:effectRef idx="2">
              <a:schemeClr val="accent4">
                <a:hueOff val="-1785908"/>
                <a:satOff val="10760"/>
                <a:lumOff val="86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134610" y="1430187"/>
              <a:ext cx="5895250" cy="57054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Внедрение национальной системы профессионального роста педагогических работников, охватывающей не менее 50 процентов учителей общеобразовательных организаций 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763688" y="4437112"/>
            <a:ext cx="6029860" cy="570543"/>
            <a:chOff x="0" y="2057786"/>
            <a:chExt cx="6029860" cy="57054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0" y="2057786"/>
              <a:ext cx="6029860" cy="570543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2678862"/>
                <a:satOff val="16139"/>
                <a:lumOff val="1294"/>
                <a:alphaOff val="0"/>
              </a:schemeClr>
            </a:fillRef>
            <a:effectRef idx="2">
              <a:schemeClr val="accent4">
                <a:hueOff val="-2678862"/>
                <a:satOff val="16139"/>
                <a:lumOff val="129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569591" y="2057786"/>
              <a:ext cx="5460269" cy="57054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Создание современной и безопасной цифровой образовательной среды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048483" y="5085184"/>
            <a:ext cx="6029860" cy="570543"/>
            <a:chOff x="0" y="2685384"/>
            <a:chExt cx="6029860" cy="57054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0" y="2685384"/>
              <a:ext cx="6029860" cy="570543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3571816"/>
                <a:satOff val="21519"/>
                <a:lumOff val="1725"/>
                <a:alphaOff val="0"/>
              </a:schemeClr>
            </a:fillRef>
            <a:effectRef idx="2">
              <a:schemeClr val="accent4">
                <a:hueOff val="-3571816"/>
                <a:satOff val="21519"/>
                <a:lumOff val="172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Скругленный прямоугольник 4"/>
            <p:cNvSpPr/>
            <p:nvPr/>
          </p:nvSpPr>
          <p:spPr>
            <a:xfrm>
              <a:off x="1263026" y="2685384"/>
              <a:ext cx="4766834" cy="57054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Развитие школьных библиотек и школьных информационно-библиотечных центров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633373" y="5805264"/>
            <a:ext cx="6029860" cy="570543"/>
            <a:chOff x="0" y="3312982"/>
            <a:chExt cx="6029860" cy="57054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0" y="3312982"/>
              <a:ext cx="6029860" cy="570543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2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Скругленный прямоугольник 4"/>
            <p:cNvSpPr/>
            <p:nvPr/>
          </p:nvSpPr>
          <p:spPr>
            <a:xfrm>
              <a:off x="426459" y="3312982"/>
              <a:ext cx="5603401" cy="57054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Повышение качества образования в школах с низкими результатами и в школах, функционирующих в неблагоприятных социальных условиях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1" r="10913"/>
          <a:stretch/>
        </p:blipFill>
        <p:spPr bwMode="auto">
          <a:xfrm>
            <a:off x="7001460" y="1722152"/>
            <a:ext cx="1817364" cy="1579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46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blog.1-mok.ru/wp-content/uploads/2015/02/1-mok-fon-201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8893175" cy="6744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259632" y="1339744"/>
            <a:ext cx="612068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6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началом </a:t>
            </a:r>
          </a:p>
          <a:p>
            <a:pPr algn="ctr" eaLnBrk="1" hangingPunct="1"/>
            <a:r>
              <a:rPr lang="ru-RU" sz="6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нового </a:t>
            </a:r>
          </a:p>
          <a:p>
            <a:pPr algn="ctr" eaLnBrk="1" hangingPunct="1"/>
            <a:r>
              <a:rPr lang="ru-RU" sz="6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6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6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endParaRPr lang="ru-RU" sz="6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6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учебного года!</a:t>
            </a:r>
          </a:p>
        </p:txBody>
      </p:sp>
    </p:spTree>
    <p:extLst>
      <p:ext uri="{BB962C8B-B14F-4D97-AF65-F5344CB8AC3E}">
        <p14:creationId xmlns:p14="http://schemas.microsoft.com/office/powerpoint/2010/main" val="330891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2503" y="920911"/>
            <a:ext cx="51465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Олимпиада  младших школьников</a:t>
            </a: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endParaRPr 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" name="Рисунок 17" descr="D:\Папка О.В\О.В\Олимпиады\Олимепиада младших школьников\P10405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86" y="1496938"/>
            <a:ext cx="3645074" cy="2815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5" descr="D:\на сайт\Олимпиады в Ковровском районе\DSCN10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61" y="3068960"/>
            <a:ext cx="3932454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23520" y="1916832"/>
            <a:ext cx="3475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муниципальном этапе </a:t>
            </a:r>
          </a:p>
          <a:p>
            <a:pPr algn="ctr"/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приняли участие 75 человек</a:t>
            </a:r>
            <a:endParaRPr 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58112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региональном 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этапе </a:t>
            </a:r>
          </a:p>
          <a:p>
            <a:pPr algn="ctr"/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приняли участие </a:t>
            </a: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4 ученика.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Призер 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Царева Анна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обучающаяся 4 класса МБОУ </a:t>
            </a: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«Красномаяковская 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ООШ», </a:t>
            </a:r>
            <a:r>
              <a:rPr lang="en-US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место – литературное чтение (учитель </a:t>
            </a: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Ваничева 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С.Н.).</a:t>
            </a:r>
          </a:p>
          <a:p>
            <a:pPr algn="ctr"/>
            <a:endParaRPr lang="ru-RU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5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80528" y="798512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Областная очно – </a:t>
            </a:r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заочная «Интеллектуальная </a:t>
            </a:r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школа олимпийского резерва»</a:t>
            </a:r>
          </a:p>
        </p:txBody>
      </p:sp>
      <p:pic>
        <p:nvPicPr>
          <p:cNvPr id="8" name="Picture 13" descr="D:\на сайт\Школа олимпийского резерва\_021116_20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754" y="4699463"/>
            <a:ext cx="2914650" cy="1944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10.11.2014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19" y="3861048"/>
            <a:ext cx="3128962" cy="2087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на сайт\ИШОР на сайт\IMG_622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05038"/>
            <a:ext cx="3200400" cy="2135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D:\на сайт\Школа олимпийского резерва\Школа резерва 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37063"/>
            <a:ext cx="3030537" cy="2022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6" y="1772816"/>
            <a:ext cx="47474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</a:rPr>
              <a:t>2015/16 уч. г. 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</a:rPr>
              <a:t>– 4 участника;</a:t>
            </a:r>
          </a:p>
          <a:p>
            <a:pPr algn="just">
              <a:spcBef>
                <a:spcPct val="0"/>
              </a:spcBef>
            </a:pP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</a:rPr>
              <a:t>2016/17 уч. г. 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</a:rPr>
              <a:t>– 5 человек;</a:t>
            </a:r>
            <a:endParaRPr lang="ru-RU" dirty="0">
              <a:solidFill>
                <a:srgbClr val="000066"/>
              </a:solidFill>
            </a:endParaRPr>
          </a:p>
          <a:p>
            <a:pPr algn="just">
              <a:spcBef>
                <a:spcPct val="0"/>
              </a:spcBef>
            </a:pP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</a:rPr>
              <a:t>2017/18 уч. г. - 4 человека. </a:t>
            </a:r>
            <a:endParaRPr lang="ru-RU" b="1" dirty="0">
              <a:solidFill>
                <a:srgbClr val="000066"/>
              </a:solidFill>
              <a:latin typeface="Times New Roman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b="1" dirty="0">
                <a:solidFill>
                  <a:srgbClr val="000066"/>
                </a:solidFill>
                <a:latin typeface="Times New Roman" pitchFamily="18" charset="0"/>
              </a:rPr>
              <a:t>Участие в очных осенних сессиях на базе </a:t>
            </a: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</a:rPr>
              <a:t>ВИРО.</a:t>
            </a:r>
            <a:endParaRPr lang="ru-RU" b="1" dirty="0">
              <a:solidFill>
                <a:srgbClr val="000066"/>
              </a:solidFill>
              <a:latin typeface="Times New Roman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b="1" dirty="0">
                <a:solidFill>
                  <a:srgbClr val="000066"/>
                </a:solidFill>
                <a:latin typeface="Times New Roman" pitchFamily="18" charset="0"/>
              </a:rPr>
              <a:t>Получение сертификатов </a:t>
            </a: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</a:rPr>
              <a:t>о дополнительном обучении.</a:t>
            </a:r>
            <a:endParaRPr lang="ru-RU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67544" y="920911"/>
            <a:ext cx="5009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Курсы повышения квалификации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0312" y="1556792"/>
            <a:ext cx="7489825" cy="862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156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педагогических и руководящих работника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01462" y="2632906"/>
            <a:ext cx="3096344" cy="10429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effectLst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48906" y="2657193"/>
            <a:ext cx="3096344" cy="10429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7703" y="2923529"/>
            <a:ext cx="263931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системные курсы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27292" y="2763150"/>
            <a:ext cx="245528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накопительные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курсы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http://sovetclub.ru/tim/93fd58dc38c7a520fd260343e7d580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83" y="3894476"/>
            <a:ext cx="2791179" cy="2093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psy-pozitiv.ucoz.ru/_ph/1/2/76264869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818" y="3961721"/>
            <a:ext cx="2734598" cy="20509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school67.kg/images/ms/0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250" y="4830089"/>
            <a:ext cx="1779948" cy="1331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71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34091" y="3338396"/>
            <a:ext cx="7893730" cy="10429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572" y="3659797"/>
            <a:ext cx="541641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«Совершенствование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учительского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корпуса»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2639" y="2250919"/>
            <a:ext cx="7893730" cy="10429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4091" y="2373427"/>
            <a:ext cx="811549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«Проектирование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индивидуальной траектории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профессионального 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профессионального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стандарта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«Педагог»</a:t>
            </a: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467544" y="920911"/>
            <a:ext cx="5009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Курсы повышения квалификации</a:t>
            </a: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818026" y="1685999"/>
            <a:ext cx="3507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Основные направления</a:t>
            </a:r>
            <a:endParaRPr 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77325" y="4509119"/>
            <a:ext cx="7893730" cy="10429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Инновационные практики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образовании,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тенденции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развития и обновления»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25135" y="5698455"/>
            <a:ext cx="7893730" cy="8268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Инклюзивное образование»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12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950"/>
            <a:ext cx="88392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veta\Desktop\достопримечательности\клго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24661" r="14125" b="21416"/>
          <a:stretch/>
        </p:blipFill>
        <p:spPr bwMode="auto">
          <a:xfrm>
            <a:off x="6532775" y="-171401"/>
            <a:ext cx="2899257" cy="1660473"/>
          </a:xfrm>
          <a:prstGeom prst="rect">
            <a:avLst/>
          </a:prstGeom>
          <a:noFill/>
          <a:effectLst>
            <a:softEdge rad="622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2875" y="107950"/>
            <a:ext cx="8893175" cy="6633418"/>
          </a:xfrm>
          <a:prstGeom prst="rect">
            <a:avLst/>
          </a:prstGeom>
          <a:noFill/>
          <a:ln w="57150" cmpd="thickThin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2" tIns="45691" rIns="91382" bIns="45691" anchor="ctr"/>
          <a:lstStyle/>
          <a:p>
            <a:endParaRPr lang="ru-RU" altLang="ru-RU"/>
          </a:p>
        </p:txBody>
      </p:sp>
      <p:pic>
        <p:nvPicPr>
          <p:cNvPr id="9" name="Picture 4" descr="Эмблема управления образования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6"/>
          <a:stretch>
            <a:fillRect/>
          </a:stretch>
        </p:blipFill>
        <p:spPr bwMode="auto">
          <a:xfrm>
            <a:off x="251520" y="250180"/>
            <a:ext cx="940122" cy="670731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://www.mogileviro.by/sites/default/files/photo/photo_articles/phtotj08dec201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0"/>
          <a:stretch/>
        </p:blipFill>
        <p:spPr bwMode="auto">
          <a:xfrm>
            <a:off x="611560" y="4440024"/>
            <a:ext cx="7704856" cy="1953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1926919"/>
            <a:ext cx="72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КПК по </a:t>
            </a:r>
            <a:r>
              <a:rPr lang="ru-RU" sz="2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решению задач повышенной </a:t>
            </a:r>
            <a:r>
              <a:rPr lang="ru-RU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сложности; 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КПК по подготовке </a:t>
            </a:r>
            <a:r>
              <a:rPr lang="ru-RU" sz="2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обучающихся к </a:t>
            </a:r>
            <a:r>
              <a:rPr lang="ru-RU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олимпиадам; 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КПК по работе </a:t>
            </a:r>
            <a:r>
              <a:rPr lang="ru-RU" sz="2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 электронной формой </a:t>
            </a:r>
            <a:r>
              <a:rPr lang="ru-RU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учебников; 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КПК по освоению новых</a:t>
            </a:r>
            <a:r>
              <a:rPr lang="ru-RU" sz="2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нестандартных подходов к </a:t>
            </a:r>
            <a:r>
              <a:rPr lang="ru-RU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обучению.</a:t>
            </a:r>
            <a:endParaRPr lang="ru-RU" sz="24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04256" y="1549196"/>
            <a:ext cx="3377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дистанционные курсы;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467544" y="920911"/>
            <a:ext cx="5009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Курсы повышения квалификации</a:t>
            </a:r>
          </a:p>
        </p:txBody>
      </p:sp>
      <p:pic>
        <p:nvPicPr>
          <p:cNvPr id="23556" name="Picture 4" descr="http://school.mo.sportsng.ru/media/2018/06/27/1240646500/image_image_1277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95194"/>
            <a:ext cx="1324832" cy="132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13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1297</Words>
  <Application>Microsoft Office PowerPoint</Application>
  <PresentationFormat>Экран (4:3)</PresentationFormat>
  <Paragraphs>263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Sveta</dc:creator>
  <cp:lastModifiedBy>Sveta</cp:lastModifiedBy>
  <cp:revision>1</cp:revision>
  <dcterms:created xsi:type="dcterms:W3CDTF">2018-08-28T11:37:03Z</dcterms:created>
  <dcterms:modified xsi:type="dcterms:W3CDTF">2018-08-28T11:40:26Z</dcterms:modified>
</cp:coreProperties>
</file>