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3333FF"/>
                </a:solidFill>
              </a:rPr>
              <a:t>Педагогические работники общеобразовательных организаций</a:t>
            </a:r>
          </a:p>
        </c:rich>
      </c:tx>
      <c:layout>
        <c:manualLayout>
          <c:xMode val="edge"/>
          <c:yMode val="edge"/>
          <c:x val="0.1978549225166471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90391721395158"/>
          <c:y val="0.25190437777971586"/>
          <c:w val="0.75862878464656336"/>
          <c:h val="0.573191186302723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33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solidFill>
                <a:srgbClr val="3333FF"/>
              </a:solidFill>
            </c:spPr>
            <c:txPr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22146</c:v>
                </c:pt>
                <c:pt idx="1">
                  <c:v>22836.6</c:v>
                </c:pt>
                <c:pt idx="2">
                  <c:v>23856</c:v>
                </c:pt>
                <c:pt idx="3">
                  <c:v>25092.6</c:v>
                </c:pt>
                <c:pt idx="4">
                  <c:v>26577.95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134208"/>
        <c:axId val="47135744"/>
      </c:barChart>
      <c:catAx>
        <c:axId val="47134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7135744"/>
        <c:crosses val="autoZero"/>
        <c:auto val="1"/>
        <c:lblAlgn val="ctr"/>
        <c:lblOffset val="100"/>
        <c:noMultiLvlLbl val="0"/>
      </c:catAx>
      <c:valAx>
        <c:axId val="47135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7134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0000">
                <a:alpha val="95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6259415257656046E-3"/>
                  <c:y val="0.212683103990960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8778245772968087E-3"/>
                  <c:y val="0.17424639845042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7556491545936277E-3"/>
                  <c:y val="0.130684798837819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8778245772968087E-3"/>
                  <c:y val="9.2248093297284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1297076288280243E-3"/>
                  <c:y val="8.4560752189177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7556491545935722E-3"/>
                  <c:y val="6.6623622936927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8.1297076288280243E-3"/>
                  <c:y val="5.8936281828820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1381590680359235E-2"/>
                  <c:y val="7.4310964045034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5037661030624208E-3"/>
                  <c:y val="6.4061175900891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9.7556491545936277E-3"/>
                  <c:y val="5.6373834792784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9.7556491545936277E-3"/>
                  <c:y val="1.0249788144142694E-2"/>
                </c:manualLayout>
              </c:layout>
              <c:spPr/>
              <c:txPr>
                <a:bodyPr anchor="ctr" anchorCtr="0"/>
                <a:lstStyle/>
                <a:p>
                  <a:pPr>
                    <a:defRPr b="1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anchor="ctr" anchorCtr="0"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11"/>
                <c:pt idx="0">
                  <c:v>Математика база</c:v>
                </c:pt>
                <c:pt idx="1">
                  <c:v>Математика профиль</c:v>
                </c:pt>
                <c:pt idx="2">
                  <c:v>Обществознание</c:v>
                </c:pt>
                <c:pt idx="3">
                  <c:v>Физика</c:v>
                </c:pt>
                <c:pt idx="4">
                  <c:v>Биология</c:v>
                </c:pt>
                <c:pt idx="5">
                  <c:v>Литература</c:v>
                </c:pt>
                <c:pt idx="6">
                  <c:v>ИКТ</c:v>
                </c:pt>
                <c:pt idx="7">
                  <c:v>История</c:v>
                </c:pt>
                <c:pt idx="8">
                  <c:v>Английский язык</c:v>
                </c:pt>
                <c:pt idx="9">
                  <c:v>Химия</c:v>
                </c:pt>
                <c:pt idx="10">
                  <c:v>География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50</c:v>
                </c:pt>
                <c:pt idx="1">
                  <c:v>42</c:v>
                </c:pt>
                <c:pt idx="2">
                  <c:v>34</c:v>
                </c:pt>
                <c:pt idx="3">
                  <c:v>18</c:v>
                </c:pt>
                <c:pt idx="4">
                  <c:v>10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6</c:v>
                </c:pt>
                <c:pt idx="9">
                  <c:v>5</c:v>
                </c:pt>
                <c:pt idx="1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gapDepth val="372"/>
        <c:shape val="cylinder"/>
        <c:axId val="48585344"/>
        <c:axId val="48587136"/>
        <c:axId val="0"/>
      </c:bar3DChart>
      <c:catAx>
        <c:axId val="48585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587136"/>
        <c:crosses val="autoZero"/>
        <c:auto val="1"/>
        <c:lblAlgn val="ctr"/>
        <c:lblOffset val="100"/>
        <c:noMultiLvlLbl val="0"/>
      </c:catAx>
      <c:valAx>
        <c:axId val="48587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585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72063648293969"/>
          <c:y val="4.9960875984251973E-2"/>
          <c:w val="0.7826530441330849"/>
          <c:h val="0.653471456692913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364934377418702E-2"/>
                  <c:y val="-5.3501789549033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461496037887912E-2"/>
                  <c:y val="-2.9483655452159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908219417869316E-2"/>
                  <c:y val="1.2121212121212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максимальный балл</c:v>
                </c:pt>
                <c:pt idx="1">
                  <c:v>средний балл</c:v>
                </c:pt>
                <c:pt idx="2">
                  <c:v>минимальный балл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98</c:v>
                </c:pt>
                <c:pt idx="1">
                  <c:v>71.400000000000006</c:v>
                </c:pt>
                <c:pt idx="2">
                  <c:v>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720896"/>
        <c:axId val="48734976"/>
        <c:axId val="0"/>
      </c:bar3DChart>
      <c:catAx>
        <c:axId val="48720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734976"/>
        <c:crosses val="autoZero"/>
        <c:auto val="1"/>
        <c:lblAlgn val="ctr"/>
        <c:lblOffset val="100"/>
        <c:noMultiLvlLbl val="0"/>
      </c:catAx>
      <c:valAx>
        <c:axId val="48734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720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floor>
    <c:sideWall>
      <c:thickness val="0"/>
      <c:sp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sideWall>
    <c:backWall>
      <c:thickness val="0"/>
      <c:sp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backWall>
    <c:plotArea>
      <c:layout>
        <c:manualLayout>
          <c:layoutTarget val="inner"/>
          <c:xMode val="edge"/>
          <c:yMode val="edge"/>
          <c:x val="0.11472063648293969"/>
          <c:y val="4.9960875984251973E-2"/>
          <c:w val="0.7826530441330849"/>
          <c:h val="0.653471456692913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3333FF"/>
              </a:solidFill>
            </c:spPr>
          </c:dPt>
          <c:dPt>
            <c:idx val="1"/>
            <c:invertIfNegative val="0"/>
            <c:bubble3D val="0"/>
            <c:spPr>
              <a:solidFill>
                <a:srgbClr val="3333FF"/>
              </a:solidFill>
            </c:spPr>
          </c:dPt>
          <c:dLbls>
            <c:dLbl>
              <c:idx val="0"/>
              <c:layout>
                <c:manualLayout>
                  <c:x val="2.1072004553647668E-2"/>
                  <c:y val="1.514265129400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706012420365916E-2"/>
                  <c:y val="-0.154445080282456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2096" b="1" i="0" u="none" strike="noStrike" kern="1200" baseline="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455040"/>
        <c:axId val="48559232"/>
        <c:axId val="0"/>
      </c:bar3DChart>
      <c:catAx>
        <c:axId val="48455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800" b="1" i="0" u="none" strike="noStrike" kern="1200" baseline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48559232"/>
        <c:crosses val="autoZero"/>
        <c:auto val="1"/>
        <c:lblAlgn val="ctr"/>
        <c:lblOffset val="100"/>
        <c:noMultiLvlLbl val="0"/>
      </c:catAx>
      <c:valAx>
        <c:axId val="48559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800" b="1" i="0" u="none" strike="noStrike" kern="1200" baseline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48455040"/>
        <c:crosses val="autoZero"/>
        <c:crossBetween val="between"/>
      </c:valAx>
      <c:spPr>
        <a:noFill/>
        <a:ln w="29570">
          <a:noFill/>
        </a:ln>
      </c:spPr>
    </c:plotArea>
    <c:plotVisOnly val="1"/>
    <c:dispBlanksAs val="gap"/>
    <c:showDLblsOverMax val="0"/>
  </c:chart>
  <c:txPr>
    <a:bodyPr/>
    <a:lstStyle/>
    <a:p>
      <a:pPr>
        <a:defRPr sz="2096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floor>
    <c:sideWall>
      <c:thickness val="0"/>
      <c:sp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sideWall>
    <c:backWall>
      <c:thickness val="0"/>
      <c:sp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backWall>
    <c:plotArea>
      <c:layout>
        <c:manualLayout>
          <c:layoutTarget val="inner"/>
          <c:xMode val="edge"/>
          <c:yMode val="edge"/>
          <c:x val="0.11472063648293969"/>
          <c:y val="4.9960875984251973E-2"/>
          <c:w val="0.7826530441330849"/>
          <c:h val="0.653471456692913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3333FF"/>
              </a:solidFill>
            </c:spPr>
          </c:dPt>
          <c:dPt>
            <c:idx val="1"/>
            <c:invertIfNegative val="0"/>
            <c:bubble3D val="0"/>
            <c:spPr>
              <a:solidFill>
                <a:srgbClr val="3333FF"/>
              </a:solidFill>
            </c:spPr>
          </c:dPt>
          <c:dLbls>
            <c:dLbl>
              <c:idx val="0"/>
              <c:layout>
                <c:manualLayout>
                  <c:x val="1.7364868316390943E-2"/>
                  <c:y val="-4.7186923942213167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706012420365916E-2"/>
                  <c:y val="-7.3416632475377386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39.4</c:v>
                </c:pt>
                <c:pt idx="1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523904"/>
        <c:axId val="48697728"/>
        <c:axId val="0"/>
      </c:bar3DChart>
      <c:catAx>
        <c:axId val="4852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800" b="1" i="0" u="none" strike="noStrike" kern="1200" baseline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48697728"/>
        <c:crosses val="autoZero"/>
        <c:auto val="1"/>
        <c:lblAlgn val="ctr"/>
        <c:lblOffset val="100"/>
        <c:noMultiLvlLbl val="0"/>
      </c:catAx>
      <c:valAx>
        <c:axId val="48697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523904"/>
        <c:crosses val="autoZero"/>
        <c:crossBetween val="between"/>
      </c:valAx>
      <c:spPr>
        <a:noFill/>
        <a:ln w="29570">
          <a:noFill/>
        </a:ln>
      </c:spPr>
    </c:plotArea>
    <c:plotVisOnly val="1"/>
    <c:dispBlanksAs val="gap"/>
    <c:showDLblsOverMax val="0"/>
  </c:chart>
  <c:txPr>
    <a:bodyPr/>
    <a:lstStyle/>
    <a:p>
      <a:pPr>
        <a:defRPr sz="2096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3333FF"/>
                </a:solidFill>
              </a:rPr>
              <a:t>Педагогические работники </a:t>
            </a:r>
            <a:r>
              <a:rPr lang="ru-RU" sz="1400" dirty="0" smtClean="0">
                <a:solidFill>
                  <a:srgbClr val="3333FF"/>
                </a:solidFill>
              </a:rPr>
              <a:t>дошкольных образовательных </a:t>
            </a:r>
            <a:r>
              <a:rPr lang="ru-RU" sz="1400" dirty="0">
                <a:solidFill>
                  <a:srgbClr val="3333FF"/>
                </a:solidFill>
              </a:rPr>
              <a:t>организаций</a:t>
            </a:r>
          </a:p>
        </c:rich>
      </c:tx>
      <c:layout>
        <c:manualLayout>
          <c:xMode val="edge"/>
          <c:yMode val="edge"/>
          <c:x val="0.1524991619303031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903917213951575"/>
          <c:y val="0.25190437777971586"/>
          <c:w val="0.75862878464656336"/>
          <c:h val="0.573191186302723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33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solidFill>
                <a:srgbClr val="3333FF"/>
              </a:solidFill>
            </c:spPr>
            <c:txPr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19944.900000000001</c:v>
                </c:pt>
                <c:pt idx="1">
                  <c:v>20214</c:v>
                </c:pt>
                <c:pt idx="2">
                  <c:v>21712</c:v>
                </c:pt>
                <c:pt idx="3">
                  <c:v>23553.9</c:v>
                </c:pt>
                <c:pt idx="4">
                  <c:v>25159.68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881792"/>
        <c:axId val="46895872"/>
      </c:barChart>
      <c:catAx>
        <c:axId val="46881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6895872"/>
        <c:crosses val="autoZero"/>
        <c:auto val="1"/>
        <c:lblAlgn val="ctr"/>
        <c:lblOffset val="100"/>
        <c:noMultiLvlLbl val="0"/>
      </c:catAx>
      <c:valAx>
        <c:axId val="46895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6881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3333FF"/>
                </a:solidFill>
              </a:rPr>
              <a:t>Педагогические работники </a:t>
            </a:r>
            <a:r>
              <a:rPr lang="ru-RU" sz="1400" dirty="0" smtClean="0">
                <a:solidFill>
                  <a:srgbClr val="3333FF"/>
                </a:solidFill>
              </a:rPr>
              <a:t>учреждений дополнительного</a:t>
            </a:r>
            <a:r>
              <a:rPr lang="ru-RU" sz="1400" baseline="0" dirty="0" smtClean="0">
                <a:solidFill>
                  <a:srgbClr val="3333FF"/>
                </a:solidFill>
              </a:rPr>
              <a:t> образования</a:t>
            </a:r>
            <a:endParaRPr lang="ru-RU" sz="1400" dirty="0">
              <a:solidFill>
                <a:srgbClr val="3333FF"/>
              </a:solidFill>
            </a:endParaRPr>
          </a:p>
        </c:rich>
      </c:tx>
      <c:layout>
        <c:manualLayout>
          <c:xMode val="edge"/>
          <c:yMode val="edge"/>
          <c:x val="0.1494754445578802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903917213951575"/>
          <c:y val="0.25190437777971586"/>
          <c:w val="0.75862878464656336"/>
          <c:h val="0.573191186302723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33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18834</c:v>
                </c:pt>
                <c:pt idx="1">
                  <c:v>19197.3</c:v>
                </c:pt>
                <c:pt idx="2">
                  <c:v>22386.7</c:v>
                </c:pt>
                <c:pt idx="3">
                  <c:v>24668.400000000001</c:v>
                </c:pt>
                <c:pt idx="4">
                  <c:v>27529.829999999994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334144"/>
        <c:axId val="47335680"/>
      </c:barChart>
      <c:catAx>
        <c:axId val="47334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7335680"/>
        <c:crosses val="autoZero"/>
        <c:auto val="1"/>
        <c:lblAlgn val="ctr"/>
        <c:lblOffset val="100"/>
        <c:noMultiLvlLbl val="0"/>
      </c:catAx>
      <c:valAx>
        <c:axId val="47335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7334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454425499161129E-2"/>
          <c:y val="5.5572187097834215E-2"/>
          <c:w val="0.93054557450083908"/>
          <c:h val="0.819041124727658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9.6055028519665235E-3"/>
                  <c:y val="0.27047464286664685"/>
                </c:manualLayout>
              </c:layout>
              <c:spPr>
                <a:noFill/>
                <a:ln w="23539">
                  <a:noFill/>
                </a:ln>
              </c:spPr>
              <c:txPr>
                <a:bodyPr rot="0" vert="horz"/>
                <a:lstStyle/>
                <a:p>
                  <a:pPr algn="ctr">
                    <a:defRPr sz="2242" b="1" i="0" u="none" strike="noStrike" baseline="0">
                      <a:solidFill>
                        <a:schemeClr val="bg1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386453905651174E-2"/>
                  <c:y val="0.209910719705335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190837870929936E-2"/>
                  <c:y val="0.169985873173260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776268697481226E-2"/>
                  <c:y val="0.20125787758196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642225031605567E-2"/>
                  <c:y val="0.127114320879552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5853350189633391E-3"/>
                  <c:y val="0.18042032640968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3539">
                <a:noFill/>
              </a:ln>
            </c:spPr>
            <c:txPr>
              <a:bodyPr rot="0" vert="horz"/>
              <a:lstStyle/>
              <a:p>
                <a:pPr>
                  <a:defRPr sz="2242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">
                  <c:v>2113</c:v>
                </c:pt>
                <c:pt idx="1">
                  <c:v>2089</c:v>
                </c:pt>
                <c:pt idx="2">
                  <c:v>1978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shape val="cylinder"/>
        <c:axId val="47715840"/>
        <c:axId val="47717376"/>
        <c:axId val="0"/>
      </c:bar3DChart>
      <c:catAx>
        <c:axId val="47715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4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7717376"/>
        <c:crosses val="autoZero"/>
        <c:auto val="1"/>
        <c:lblAlgn val="ctr"/>
        <c:lblOffset val="100"/>
        <c:noMultiLvlLbl val="0"/>
      </c:catAx>
      <c:valAx>
        <c:axId val="477173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8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7715840"/>
        <c:crosses val="autoZero"/>
        <c:crossBetween val="between"/>
      </c:valAx>
      <c:spPr>
        <a:noFill/>
        <a:ln w="2538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65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36269685039377"/>
          <c:y val="3.1148375984251988E-2"/>
          <c:w val="0.85663730314960651"/>
          <c:h val="0.83481028543307112"/>
        </c:manualLayout>
      </c:layout>
      <c:lineChart>
        <c:grouping val="standar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9"/>
            <c:spPr>
              <a:solidFill>
                <a:srgbClr val="00B0F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1469</c:v>
                </c:pt>
                <c:pt idx="1">
                  <c:v>1432</c:v>
                </c:pt>
                <c:pt idx="2">
                  <c:v>1385</c:v>
                </c:pt>
                <c:pt idx="3">
                  <c:v>1365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763456"/>
        <c:axId val="47764992"/>
      </c:lineChart>
      <c:catAx>
        <c:axId val="47763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c:spPr>
        <c:txPr>
          <a:bodyPr/>
          <a:lstStyle/>
          <a:p>
            <a:pPr>
              <a:defRPr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764992"/>
        <c:crosses val="autoZero"/>
        <c:auto val="1"/>
        <c:lblAlgn val="ctr"/>
        <c:lblOffset val="100"/>
        <c:noMultiLvlLbl val="0"/>
      </c:catAx>
      <c:valAx>
        <c:axId val="47764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effectLst>
            <a:glow rad="63500">
              <a:schemeClr val="accent2">
                <a:satMod val="175000"/>
                <a:alpha val="40000"/>
              </a:schemeClr>
            </a:glow>
          </a:effectLst>
        </c:spPr>
        <c:txPr>
          <a:bodyPr/>
          <a:lstStyle/>
          <a:p>
            <a:pPr>
              <a:defRPr b="1" i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763456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454425499161129E-2"/>
          <c:y val="5.5572187097834215E-2"/>
          <c:w val="0.93054557450083908"/>
          <c:h val="0.819041124727658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c:spPr>
          </c:dPt>
          <c:dLbls>
            <c:dLbl>
              <c:idx val="0"/>
              <c:layout>
                <c:manualLayout>
                  <c:x val="9.6055028519665235E-3"/>
                  <c:y val="0.27047464286664685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r>
                      <a:rPr lang="en-US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94%</a:t>
                    </a:r>
                  </a:p>
                </c:rich>
              </c:tx>
              <c:numFmt formatCode="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4614013956220081E-2"/>
                  <c:y val="0.18786973006306748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r>
                      <a:rPr lang="en-US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57%</a:t>
                    </a:r>
                  </a:p>
                </c:rich>
              </c:tx>
              <c:numFmt formatCode="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19083787092985E-2"/>
                  <c:y val="0.184679624163931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776268697481226E-2"/>
                  <c:y val="0.20125787758196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642225031605567E-2"/>
                  <c:y val="0.127114320879552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5853350189633391E-3"/>
                  <c:y val="0.18042032640968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городские поселения</c:v>
                </c:pt>
                <c:pt idx="1">
                  <c:v>сельские поселения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%">
                  <c:v>94</c:v>
                </c:pt>
                <c:pt idx="1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shape val="cylinder"/>
        <c:axId val="47996288"/>
        <c:axId val="47998080"/>
        <c:axId val="0"/>
      </c:bar3DChart>
      <c:catAx>
        <c:axId val="47996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998080"/>
        <c:crosses val="autoZero"/>
        <c:auto val="1"/>
        <c:lblAlgn val="ctr"/>
        <c:lblOffset val="100"/>
        <c:noMultiLvlLbl val="0"/>
      </c:catAx>
      <c:valAx>
        <c:axId val="47998080"/>
        <c:scaling>
          <c:orientation val="minMax"/>
          <c:max val="100"/>
          <c:min val="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996288"/>
        <c:crosses val="autoZero"/>
        <c:crossBetween val="between"/>
        <c:majorUnit val="20"/>
        <c:minorUnit val="4"/>
        <c:dispUnits>
          <c:builtInUnit val="hundreds"/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62771573541866"/>
          <c:y val="4.4098955837411136E-2"/>
          <c:w val="0.86018378431209686"/>
          <c:h val="0.641520759716582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00C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0000C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invertIfNegative val="0"/>
            <c:bubble3D val="0"/>
            <c:spPr>
              <a:solidFill>
                <a:srgbClr val="0000C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0000C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invertIfNegative val="0"/>
            <c:bubble3D val="0"/>
            <c:spPr>
              <a:solidFill>
                <a:srgbClr val="0000C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0000C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8"/>
            <c:invertIfNegative val="0"/>
            <c:bubble3D val="0"/>
            <c:spPr>
              <a:solidFill>
                <a:srgbClr val="0000C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txPr>
              <a:bodyPr/>
              <a:lstStyle/>
              <a:p>
                <a:pPr>
                  <a:defRPr sz="1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д/с №20 "Колобок"</c:v>
                </c:pt>
                <c:pt idx="1">
                  <c:v>д/с №13 "Улыбка"</c:v>
                </c:pt>
                <c:pt idx="2">
                  <c:v>д/с №7 "Родничок"</c:v>
                </c:pt>
                <c:pt idx="3">
                  <c:v>д/с №11 "Солнышко"</c:v>
                </c:pt>
                <c:pt idx="4">
                  <c:v>д/с №15 "Теремок"</c:v>
                </c:pt>
                <c:pt idx="5">
                  <c:v>д/с №2 "Росинка"</c:v>
                </c:pt>
                <c:pt idx="6">
                  <c:v>д/с №10 "Радуга"</c:v>
                </c:pt>
                <c:pt idx="7">
                  <c:v>д/с №1 "Ягодка"</c:v>
                </c:pt>
                <c:pt idx="8">
                  <c:v>д/с №6 "Светлячок"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45</c:v>
                </c:pt>
                <c:pt idx="1">
                  <c:v>43</c:v>
                </c:pt>
                <c:pt idx="2">
                  <c:v>42</c:v>
                </c:pt>
                <c:pt idx="3">
                  <c:v>35</c:v>
                </c:pt>
                <c:pt idx="4">
                  <c:v>35</c:v>
                </c:pt>
                <c:pt idx="5">
                  <c:v>31</c:v>
                </c:pt>
                <c:pt idx="6">
                  <c:v>30</c:v>
                </c:pt>
                <c:pt idx="7">
                  <c:v>28</c:v>
                </c:pt>
                <c:pt idx="8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345856"/>
        <c:axId val="48347392"/>
      </c:barChart>
      <c:catAx>
        <c:axId val="483458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 algn="ctr">
              <a:defRPr lang="ru-RU" sz="1400" b="1" i="0" u="none" strike="noStrike" kern="1200" baseline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48347392"/>
        <c:crosses val="autoZero"/>
        <c:auto val="1"/>
        <c:lblAlgn val="ctr"/>
        <c:lblOffset val="100"/>
        <c:noMultiLvlLbl val="0"/>
      </c:catAx>
      <c:valAx>
        <c:axId val="48347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345856"/>
        <c:crosses val="autoZero"/>
        <c:crossBetween val="between"/>
      </c:valAx>
      <c:spPr>
        <a:gradFill>
          <a:gsLst>
            <a:gs pos="0">
              <a:schemeClr val="accent1">
                <a:tint val="66000"/>
                <a:satMod val="160000"/>
              </a:schemeClr>
            </a:gs>
            <a:gs pos="1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1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dLbls>
            <c:dLbl>
              <c:idx val="0"/>
              <c:layout>
                <c:manualLayout>
                  <c:x val="1.0875409543656367E-2"/>
                  <c:y val="-0.273103642885438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535926462955198E-3"/>
                  <c:y val="-0.256340359922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2143705851820802E-3"/>
                  <c:y val="-0.24531496809798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535926462955198E-3"/>
                  <c:y val="-0.228776880361042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607779388865575E-3"/>
                  <c:y val="-0.22050783649257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0.214995140580256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6607779388865575E-3"/>
                  <c:y val="-0.214995140580256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2143705851820802E-3"/>
                  <c:y val="-0.212238792624099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3.107185292591041E-3"/>
                  <c:y val="-0.198457052843314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0.206726096711785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3.107185292591041E-3"/>
                  <c:y val="-0.20121340079947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1.553592646295406E-3"/>
                  <c:y val="-0.18467531306252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3.107185292591041E-3"/>
                  <c:y val="-0.157111833500956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13"/>
                <c:pt idx="0">
                  <c:v>Большевсегодическая ООШ</c:v>
                </c:pt>
                <c:pt idx="1">
                  <c:v>Шевинская ООШ</c:v>
                </c:pt>
                <c:pt idx="2">
                  <c:v>Осиповская СОШ</c:v>
                </c:pt>
                <c:pt idx="3">
                  <c:v>Красномаяковская ООШ</c:v>
                </c:pt>
                <c:pt idx="4">
                  <c:v>Малыгинская СОШ</c:v>
                </c:pt>
                <c:pt idx="5">
                  <c:v>Новопоселковская СОШ</c:v>
                </c:pt>
                <c:pt idx="6">
                  <c:v>Санниковская ООШ</c:v>
                </c:pt>
                <c:pt idx="7">
                  <c:v>Иваново-Эсинская СОШ</c:v>
                </c:pt>
                <c:pt idx="8">
                  <c:v>Клязьмогородецкая ООШ</c:v>
                </c:pt>
                <c:pt idx="9">
                  <c:v>Мелеховская СОШ №1</c:v>
                </c:pt>
                <c:pt idx="10">
                  <c:v>Крутовская ООШ</c:v>
                </c:pt>
                <c:pt idx="11">
                  <c:v>Мелеховская СОШ №2</c:v>
                </c:pt>
                <c:pt idx="12">
                  <c:v>Краснооктябрьская СОШ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44</c:v>
                </c:pt>
                <c:pt idx="1">
                  <c:v>44</c:v>
                </c:pt>
                <c:pt idx="2">
                  <c:v>41</c:v>
                </c:pt>
                <c:pt idx="3">
                  <c:v>40</c:v>
                </c:pt>
                <c:pt idx="4">
                  <c:v>39</c:v>
                </c:pt>
                <c:pt idx="5">
                  <c:v>37</c:v>
                </c:pt>
                <c:pt idx="6">
                  <c:v>37</c:v>
                </c:pt>
                <c:pt idx="7">
                  <c:v>36</c:v>
                </c:pt>
                <c:pt idx="8">
                  <c:v>35</c:v>
                </c:pt>
                <c:pt idx="9">
                  <c:v>32</c:v>
                </c:pt>
                <c:pt idx="10">
                  <c:v>32</c:v>
                </c:pt>
                <c:pt idx="11">
                  <c:v>31</c:v>
                </c:pt>
                <c:pt idx="12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Лист1!$A$2:$A$14</c:f>
              <c:strCache>
                <c:ptCount val="13"/>
                <c:pt idx="0">
                  <c:v>Большевсегодическая ООШ</c:v>
                </c:pt>
                <c:pt idx="1">
                  <c:v>Шевинская ООШ</c:v>
                </c:pt>
                <c:pt idx="2">
                  <c:v>Осиповская СОШ</c:v>
                </c:pt>
                <c:pt idx="3">
                  <c:v>Красномаяковская ООШ</c:v>
                </c:pt>
                <c:pt idx="4">
                  <c:v>Малыгинская СОШ</c:v>
                </c:pt>
                <c:pt idx="5">
                  <c:v>Новопоселковская СОШ</c:v>
                </c:pt>
                <c:pt idx="6">
                  <c:v>Санниковская ООШ</c:v>
                </c:pt>
                <c:pt idx="7">
                  <c:v>Иваново-Эсинская СОШ</c:v>
                </c:pt>
                <c:pt idx="8">
                  <c:v>Клязьмогородецкая ООШ</c:v>
                </c:pt>
                <c:pt idx="9">
                  <c:v>Мелеховская СОШ №1</c:v>
                </c:pt>
                <c:pt idx="10">
                  <c:v>Крутовская ООШ</c:v>
                </c:pt>
                <c:pt idx="11">
                  <c:v>Мелеховская СОШ №2</c:v>
                </c:pt>
                <c:pt idx="12">
                  <c:v>Краснооктябрьская СОШ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Лист1!$A$2:$A$14</c:f>
              <c:strCache>
                <c:ptCount val="13"/>
                <c:pt idx="0">
                  <c:v>Большевсегодическая ООШ</c:v>
                </c:pt>
                <c:pt idx="1">
                  <c:v>Шевинская ООШ</c:v>
                </c:pt>
                <c:pt idx="2">
                  <c:v>Осиповская СОШ</c:v>
                </c:pt>
                <c:pt idx="3">
                  <c:v>Красномаяковская ООШ</c:v>
                </c:pt>
                <c:pt idx="4">
                  <c:v>Малыгинская СОШ</c:v>
                </c:pt>
                <c:pt idx="5">
                  <c:v>Новопоселковская СОШ</c:v>
                </c:pt>
                <c:pt idx="6">
                  <c:v>Санниковская ООШ</c:v>
                </c:pt>
                <c:pt idx="7">
                  <c:v>Иваново-Эсинская СОШ</c:v>
                </c:pt>
                <c:pt idx="8">
                  <c:v>Клязьмогородецкая ООШ</c:v>
                </c:pt>
                <c:pt idx="9">
                  <c:v>Мелеховская СОШ №1</c:v>
                </c:pt>
                <c:pt idx="10">
                  <c:v>Крутовская ООШ</c:v>
                </c:pt>
                <c:pt idx="11">
                  <c:v>Мелеховская СОШ №2</c:v>
                </c:pt>
                <c:pt idx="12">
                  <c:v>Краснооктябрьская СОШ</c:v>
                </c:pt>
              </c:strCache>
            </c:strRef>
          </c:cat>
          <c:val>
            <c:numRef>
              <c:f>Лист1!$D$2:$D$14</c:f>
              <c:numCache>
                <c:formatCode>General</c:formatCode>
                <c:ptCount val="1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7437312"/>
        <c:axId val="47438848"/>
        <c:axId val="0"/>
      </c:bar3DChart>
      <c:catAx>
        <c:axId val="47437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438848"/>
        <c:crosses val="autoZero"/>
        <c:auto val="1"/>
        <c:lblAlgn val="ctr"/>
        <c:lblOffset val="100"/>
        <c:noMultiLvlLbl val="0"/>
      </c:catAx>
      <c:valAx>
        <c:axId val="47438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437312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952274854958921"/>
          <c:y val="3.437500000000001E-2"/>
          <c:w val="0.55384304356433689"/>
          <c:h val="0.849599163385826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Клязьмогородецкая ООШ</c:v>
                </c:pt>
                <c:pt idx="1">
                  <c:v>Крутовская ООШ</c:v>
                </c:pt>
                <c:pt idx="2">
                  <c:v>ДТДиМ</c:v>
                </c:pt>
                <c:pt idx="3">
                  <c:v>Мелеховская СОШ №1</c:v>
                </c:pt>
                <c:pt idx="4">
                  <c:v>Осиповская СОШ</c:v>
                </c:pt>
                <c:pt idx="5">
                  <c:v>Малыгинская СОШ</c:v>
                </c:pt>
                <c:pt idx="6">
                  <c:v>д/с №20 "Колобок"</c:v>
                </c:pt>
                <c:pt idx="7">
                  <c:v>д/с №11 "Солнышко"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10</c:v>
                </c:pt>
                <c:pt idx="6">
                  <c:v>12</c:v>
                </c:pt>
                <c:pt idx="7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856256"/>
        <c:axId val="48030080"/>
      </c:barChart>
      <c:catAx>
        <c:axId val="4785625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48030080"/>
        <c:crosses val="autoZero"/>
        <c:auto val="1"/>
        <c:lblAlgn val="ctr"/>
        <c:lblOffset val="100"/>
        <c:noMultiLvlLbl val="0"/>
      </c:catAx>
      <c:valAx>
        <c:axId val="48030080"/>
        <c:scaling>
          <c:orientation val="minMax"/>
        </c:scaling>
        <c:delete val="0"/>
        <c:axPos val="b"/>
        <c:majorGridlines>
          <c:spPr>
            <a:ln>
              <a:solidFill>
                <a:srgbClr val="000066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47856256"/>
        <c:crosses val="autoZero"/>
        <c:crossBetween val="between"/>
      </c:valAx>
      <c:sp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prst="angle"/>
        </a:sp3d>
      </c:spPr>
    </c:plotArea>
    <c:plotVisOnly val="1"/>
    <c:dispBlanksAs val="gap"/>
    <c:showDLblsOverMax val="0"/>
  </c:chart>
  <c:txPr>
    <a:bodyPr/>
    <a:lstStyle/>
    <a:p>
      <a:pPr>
        <a:defRPr sz="1800" b="1">
          <a:solidFill>
            <a:srgbClr val="000066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chart" Target="../charts/chart5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chart" Target="../charts/chart6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0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chart" Target="../charts/chart7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chart" Target="../charts/chart8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2.jpeg"/><Relationship Id="rId7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3.jpe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0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0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chart" Target="../charts/chart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5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2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3.jpeg"/><Relationship Id="rId9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3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chart" Target="../charts/chart4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1736478" cy="1238892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79946" y="2464009"/>
            <a:ext cx="8956104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sz="4000" b="1" dirty="0" smtClean="0">
                <a:solidFill>
                  <a:srgbClr val="A50021"/>
                </a:solidFill>
                <a:latin typeface="Times New Roman" pitchFamily="18" charset="0"/>
              </a:rPr>
              <a:t>«Перспективы развития муниципальной системы образования в зеркале национальных проектов образования»</a:t>
            </a:r>
            <a:endParaRPr lang="ru-RU" altLang="ru-RU" sz="4000" b="1" dirty="0">
              <a:solidFill>
                <a:srgbClr val="A50021"/>
              </a:solidFill>
              <a:latin typeface="Times New Roman" pitchFamily="18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707904" y="4727459"/>
            <a:ext cx="582364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Начальник управления образования администрации Ковровского района</a:t>
            </a: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Ирина Евгеньевна Медведева</a:t>
            </a:r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123728" y="6237312"/>
            <a:ext cx="42719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24 августа 2018 года</a:t>
            </a:r>
            <a:endParaRPr lang="ru-RU" alt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9" descr="20745416-Cartoon-of-owl-and-book-symbol-of-wisdom-isolated-on-white-background-Stock-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8" y="4405810"/>
            <a:ext cx="1654330" cy="165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18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0972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Количество детей в ДОУ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38515821"/>
              </p:ext>
            </p:extLst>
          </p:nvPr>
        </p:nvGraphicFramePr>
        <p:xfrm>
          <a:off x="2782353" y="18111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4" descr="IMG_9244"/>
          <p:cNvPicPr>
            <a:picLocks noChangeAspect="1" noChangeArrowheads="1"/>
          </p:cNvPicPr>
          <p:nvPr/>
        </p:nvPicPr>
        <p:blipFill>
          <a:blip r:embed="rId6" cstate="print"/>
          <a:srcRect l="11275"/>
          <a:stretch>
            <a:fillRect/>
          </a:stretch>
        </p:blipFill>
        <p:spPr bwMode="auto">
          <a:xfrm>
            <a:off x="323528" y="1844824"/>
            <a:ext cx="2458825" cy="1809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C:\Documents and Settings\Администратор\Рабочий стол\p3_p101092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6" t="14745" r="1" b="15667"/>
          <a:stretch/>
        </p:blipFill>
        <p:spPr bwMode="auto">
          <a:xfrm>
            <a:off x="334747" y="4132479"/>
            <a:ext cx="2462315" cy="1989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8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21580" y="1031989"/>
            <a:ext cx="449849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Динамика численности детей в детских садах (2015 - 2018 гг.)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50" name="Picture 2" descr="https://storage.needpix.com/rsynced_images/left-297787_1280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76901">
            <a:off x="556545" y="3007942"/>
            <a:ext cx="2374800" cy="7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909164"/>
            <a:ext cx="3087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городские поселения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80111" y="1938042"/>
            <a:ext cx="2942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сельские поселения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4256" y="3680441"/>
            <a:ext cx="992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1,4%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77161" y="2538557"/>
            <a:ext cx="1106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чел.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https://storage.needpix.com/rsynced_images/left-297787_1280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9217">
            <a:off x="5774766" y="2927904"/>
            <a:ext cx="2374800" cy="7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732240" y="2557019"/>
            <a:ext cx="1368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71 чел.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36485" y="3552889"/>
            <a:ext cx="992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7,1%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Sveta\Desktop\Важнейшие мероприятия 2017\фотопрезентации\дс 11 ручей\Для управления образования\20170414_1521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21684"/>
            <a:ext cx="3568533" cy="2140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uprovorcuta.ru/images/2018/05/05/02/LOGOTIP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99707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veta\Desktop\Важнейшие мероприятия 2017\фотопрезентации\дс 11 ручей\Для управления образования\P10503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97" y="4290852"/>
            <a:ext cx="3298655" cy="2163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3852" y="93408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  <a:defRPr/>
            </a:pPr>
            <a:r>
              <a:rPr lang="ru-RU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Посещение детских садов</a:t>
            </a:r>
            <a:endParaRPr lang="ru-RU" sz="28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0482080"/>
              </p:ext>
            </p:extLst>
          </p:nvPr>
        </p:nvGraphicFramePr>
        <p:xfrm>
          <a:off x="270610" y="1626593"/>
          <a:ext cx="5525526" cy="4538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098" name="Picture 2" descr="C:\Users\Sveta\Desktop\Важнейшие мероприятия 2017\фотопрезентации\дс 11 ручей\Для управления образования\20170417_0805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842" y="4725144"/>
            <a:ext cx="3203848" cy="164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veta\Desktop\Важнейшие мероприятия 2017\фотопрезентации\дс 1\Летне-оздоровительная работа- изюминки\Прогулочный участок группы № 4 силами родителей\IMG_20160714_1000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40594"/>
            <a:ext cx="2077671" cy="2770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70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81559" y="1700808"/>
            <a:ext cx="4635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Посещение групп </a:t>
            </a:r>
            <a:r>
              <a:rPr lang="ru-RU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кратковременного пребывания различной направленности </a:t>
            </a:r>
            <a:endParaRPr lang="ru-RU" sz="3200" b="1" dirty="0" smtClean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рублей в час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Sveta\Desktop\Важнейшие мероприятия 2017\фотопрезентации\дс 1\Лучшие группы\гр №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7" y="920911"/>
            <a:ext cx="3634396" cy="2294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G_21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27361"/>
            <a:ext cx="3043819" cy="2269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G_366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6" y="3679784"/>
            <a:ext cx="3771057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95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F:\Презентация дети с ОВЗ и фото\Ярослава, 08 апреля 2016г\8\8 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53816"/>
            <a:ext cx="3234404" cy="2197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C:\Users\Sveta\Desktop\Важнейшие мероприятия 2017\фотопрезентации\дс 1\Материально-техническая база\кабинет учителя-логопеда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76384"/>
            <a:ext cx="3295901" cy="2471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827584" y="1006472"/>
            <a:ext cx="403244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Условия для обучения детей с ОВЗ </a:t>
            </a:r>
            <a:endParaRPr lang="ru-RU" altLang="ru-RU" sz="28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1642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907540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Группы компенсирующего вида для детей с речевой патологией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8079" y="2895327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Логопедические пункты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6" descr="G:\Фото для презентации, детский сад\DSC098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501008"/>
            <a:ext cx="3370664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28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42875" y="1023133"/>
            <a:ext cx="532859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инклюзивного </a:t>
            </a:r>
          </a:p>
          <a:p>
            <a:pPr algn="ctr"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дошкольников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 descr="https://ds04.infourok.ru/uploads/ex/105c/0000e733-098ebffe/img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3" t="-1" r="-45" b="39381"/>
          <a:stretch/>
        </p:blipFill>
        <p:spPr bwMode="auto">
          <a:xfrm>
            <a:off x="3101618" y="1412776"/>
            <a:ext cx="2315074" cy="214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C:\Documents and Settings\Rus\Рабочий стол\PA2308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438222"/>
            <a:ext cx="2978355" cy="2177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D:\Документы\Для главы\Экономическое совещание 2017\Ремонты 2017 г1\ДС\ДС №1 Ягодка п. Мелехово\Пандус\IMG_20171123_1533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48780"/>
            <a:ext cx="2048800" cy="3680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://det-sad42.ru/wp-content/uploads/2017/05/WP_20170320_10_08_43_Pro-1-768x13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61" y="1612577"/>
            <a:ext cx="2199144" cy="3651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1581" y="5409320"/>
            <a:ext cx="1556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 «Ягодка»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5438" y="5429162"/>
            <a:ext cx="164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№10 «Радуга»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6070" y="5752327"/>
            <a:ext cx="3828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Сенсорная комната в детском саду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№19 «Лучик»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2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0972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2" descr="IMG_597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4"/>
          <a:stretch/>
        </p:blipFill>
        <p:spPr bwMode="auto">
          <a:xfrm>
            <a:off x="721581" y="798512"/>
            <a:ext cx="3653208" cy="2266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C0558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582256"/>
            <a:ext cx="3400935" cy="4533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1" y="3523055"/>
            <a:ext cx="3653208" cy="2592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48425" y="6252436"/>
            <a:ext cx="232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на стекле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7664" y="3076023"/>
            <a:ext cx="166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Пескотерапия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2535" y="6252436"/>
            <a:ext cx="248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Интерактивный стол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70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IMG_59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56" y="929299"/>
            <a:ext cx="3744416" cy="2495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02_026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286125" cy="4384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12643" y="6229225"/>
            <a:ext cx="153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«Сухой душ»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3055" y="3444457"/>
            <a:ext cx="3705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Воздушно-пузырьковые колонны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1640" y="6346868"/>
            <a:ext cx="2091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Тактильная доска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7" descr="G:\2016\Фото МБДОУ №11\новые кабинеты\IMG_6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6" y="3883657"/>
            <a:ext cx="3694816" cy="2463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кристал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17781" r="12935" b="20193"/>
          <a:stretch>
            <a:fillRect/>
          </a:stretch>
        </p:blipFill>
        <p:spPr bwMode="auto">
          <a:xfrm>
            <a:off x="971600" y="933445"/>
            <a:ext cx="3396033" cy="4574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"/>
          <a:stretch/>
        </p:blipFill>
        <p:spPr>
          <a:xfrm rot="16200000">
            <a:off x="4220957" y="2317453"/>
            <a:ext cx="4881702" cy="3360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331640" y="5733256"/>
            <a:ext cx="214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Соляной кристалл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0564" y="6372036"/>
            <a:ext cx="340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Напольная сенсорная дорожка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02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539552" y="1006475"/>
            <a:ext cx="446449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Развитие робототехнического направления в ДОУ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243" name="Picture 3" descr="D:\Документы\ФОТОГРАФИИ\ЛЕГО\ЛЕГО\S50017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88252"/>
            <a:ext cx="3232661" cy="235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Документы\ФОТОГРАФИИ\ЛЕГО\ЛЕГО\S50017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58280"/>
            <a:ext cx="3232661" cy="2294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www.robot-advance.com/EN/news-21_E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728565"/>
            <a:ext cx="3268716" cy="78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Документы\ФОТОГРАФИИ\ЛЕГО\ЛЕГО\S50017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40968"/>
            <a:ext cx="3495357" cy="235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://www.estrategiaynegocios.net/csp/mediapool/sites/dt.common.streams.StreamServer.cls?STREAMOID=GihHhxMGlfUMB6_gcEAu5c$daE2N3K4ZzOUsqbU5sYtEBg4QLpL$q5fkRmKmq_176FB40xiOfUoExWL3M40tfzssyZqpeG_J0TFo7ZhRaDiHC9oxmioMlYVJD0A$3RbIiibgT65kY_CSDiCiUzvHvODrHApbd6ry6YGl5GGOZrs-&amp;CONTENTTYPE=image/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0" name="Picture 10" descr="https://i.ytimg.com/vi/ViXPidScTZw/maxresdefaul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2507261" cy="141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16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http://kuban24.tv/media/cache/item2x/res/images/05092016/1989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06" y="2060848"/>
            <a:ext cx="3810510" cy="285788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246" y="856357"/>
            <a:ext cx="474880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«Смелые мечты работают на большую цель. Мы должны раскрыть талант, который есть у каждого ребенка, помочь ему реализовать свои устремления. В школьных классах формируется будущее»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pPr algn="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В.В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Путин</a:t>
            </a:r>
          </a:p>
        </p:txBody>
      </p:sp>
    </p:spTree>
    <p:extLst>
      <p:ext uri="{BB962C8B-B14F-4D97-AF65-F5344CB8AC3E}">
        <p14:creationId xmlns:p14="http://schemas.microsoft.com/office/powerpoint/2010/main" val="13559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держимое 3" descr="DSC0096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312368" cy="2329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1403648" y="714402"/>
            <a:ext cx="3600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МБДОУ №15 «Теремок»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2364529" y="3789040"/>
            <a:ext cx="3600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МБДОУ №6 «Светлячок»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1" name="Picture 2" descr="E:\фото ДОУ\IMG_1245.JPG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3168352" cy="2189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Y:\Колесникова Г.Г. (ЦРО)\Материалы на сайт\ДОУ № 6 - на сайт\IMG_113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" b="36754"/>
          <a:stretch/>
        </p:blipFill>
        <p:spPr bwMode="auto">
          <a:xfrm>
            <a:off x="611560" y="4268964"/>
            <a:ext cx="3240360" cy="2263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Y:\Колесникова Г.Г. (ЦРО)\Материалы на сайт\ДОУ № 6 - на сайт\IMG_116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30573" b="37424"/>
          <a:stretch/>
        </p:blipFill>
        <p:spPr bwMode="auto">
          <a:xfrm>
            <a:off x="4589461" y="4268964"/>
            <a:ext cx="3392941" cy="2317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11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6076" y="1355278"/>
            <a:ext cx="54006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№11 «Солнышко»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«Создание модели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безбарьерной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среды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 базе сельского территориального  комплекса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дошкольного образования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«Иваново-Эсинская СОШ»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«Образовательный портал как компонент информационно-образовательной среды современной школы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МАУДО «Дворец творчества детей и молодежи»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«Создание  модели туристско-образовательного центра «Мелехово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«Мелеховская СОШ №1 им. И.П. Монахова»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«Создание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модели центра патриотического воспитания и допризывной подготовки в общеобразовательной организации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65577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Региональные инновационные 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площадки</a:t>
            </a:r>
            <a:endParaRPr lang="ru-RU" sz="20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6" descr="G:\2016\Фото МБДОУ №11\новые кабинеты\IMG_59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888" y="1609028"/>
            <a:ext cx="2261816" cy="1507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G:\2016\Экологический фестиваль Лазурь г. Ковров Современник\JCclV0ReyJ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67" y="3284984"/>
            <a:ext cx="2377193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Picture 6" descr="http://ulpraz.ru/images/game/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676" y="5006244"/>
            <a:ext cx="2109700" cy="1582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283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0745" y="2231279"/>
            <a:ext cx="52185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«Организация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взаимодействия школы и социума при формировании российской гражданской идентичности через реализацию культурно-образовательных сетевых проектов с использованием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ИКТ»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78118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Муниципальные 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инновационные 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площадки</a:t>
            </a:r>
            <a:endParaRPr lang="ru-RU" sz="20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747192"/>
            <a:ext cx="3323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Малыгинская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СОШ»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9635" y="4581128"/>
            <a:ext cx="2782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№20 «Колобок»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5781" y="5071848"/>
            <a:ext cx="496855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«Создание стратегии профессионального и личностного саморазвития педагогов ДОУ»</a:t>
            </a:r>
          </a:p>
        </p:txBody>
      </p:sp>
      <p:pic>
        <p:nvPicPr>
          <p:cNvPr id="2050" name="Picture 2" descr="C:\Users\Sveta\Desktop\Важнейшие мероприятия 2017\фотопрезентации\дс 20\DSC_18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49" y="4347869"/>
            <a:ext cx="3266084" cy="2177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veta\Desktop\Важнейшие мероприятия 2017\фотопрезентации\Малыгино\игра ЖИТЬ здорово! в актовом за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64" y="1738874"/>
            <a:ext cx="2952253" cy="1968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2016\Фото МБОУ Клязьмогородецкая ООШ\Внеурочная деятельность\День дублера на День учителя\IMG_07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8" y="3933056"/>
            <a:ext cx="3343854" cy="250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191642" y="798512"/>
            <a:ext cx="33432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успеха!»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668811" y="1373433"/>
            <a:ext cx="37322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внеурочной </a:t>
            </a:r>
          </a:p>
          <a:p>
            <a:pPr algn="ctr" eaLnBrk="1" hangingPunct="1"/>
            <a:r>
              <a:rPr lang="ru-RU" altLang="ru-RU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851920" y="5782458"/>
            <a:ext cx="481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</a:p>
          <a:p>
            <a:pPr algn="ctr" eaLnBrk="1" hangingPunct="1"/>
            <a:r>
              <a:rPr lang="ru-RU" altLang="ru-RU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8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Клязьмогородецкая</a:t>
            </a:r>
            <a:r>
              <a:rPr lang="ru-RU" altLang="ru-RU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</a:p>
        </p:txBody>
      </p:sp>
      <p:pic>
        <p:nvPicPr>
          <p:cNvPr id="2" name="Picture 2" descr="C:\Users\Sveta\Desktop\Важнейшие мероприятия 2017\фотопрезентации\Клязьма\Изюминки\Конференци Наука. Творчество. Успех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44" y="2636912"/>
            <a:ext cx="4716016" cy="3145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veta\Desktop\Важнейшие мероприятия 2017\фотопрезентации\Клязьма\Изюминки\Олимпиада Умники и умницы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1691"/>
            <a:ext cx="2725564" cy="1817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58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816424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Геоигры</a:t>
            </a: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«Россия. </a:t>
            </a:r>
            <a:r>
              <a:rPr lang="en-US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Online</a:t>
            </a: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»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075" name="Picture 3" descr="\\FILE-AKRVO\post\Сафонова Т.В. (ЦРО)\геоигры Крутово\4mpGHpGnP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57" y="3192589"/>
            <a:ext cx="3180100" cy="238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FILE-AKRVO\post\Сафонова Т.В. (ЦРО)\геоигры Крутово\IMG_92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92590"/>
            <a:ext cx="3336371" cy="2502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202334" y="5661248"/>
            <a:ext cx="64709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</a:p>
          <a:p>
            <a:pPr algn="ctr" eaLnBrk="1" hangingPunct="1"/>
            <a:r>
              <a:rPr lang="ru-RU" altLang="ru-RU" sz="28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«Крутовская ООШ им. Г.С. Шпагина»</a:t>
            </a:r>
            <a:endParaRPr lang="ru-RU" altLang="ru-RU" sz="28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\\FILE-AKRVO\post\Сафонова Т.В. (ЦРО)\геоигры Крутово\IMG_93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81112"/>
            <a:ext cx="3635896" cy="2726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image.mel.fm/i/k/k2NlxgZ9uv/6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265" y="1700808"/>
            <a:ext cx="1986385" cy="13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2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557212"/>
            <a:ext cx="30972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Геоигры</a:t>
            </a: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2018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099" name="Picture 3" descr="\\FILE-AKRVO\post\Сафонова Т.В. (ЦРО)\на сайт геоигры\vkbSLIuFVy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28800"/>
            <a:ext cx="3006874" cy="2255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FILE-AKRVO\post\Сафонова Т.В. (ЦРО)\на сайт геоигры\6rr5LoZ1Ru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10" y="4016942"/>
            <a:ext cx="3346330" cy="2509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FILE-AKRVO\post\Сафонова Т.В. (ЦРО)\на сайт геоигры\eXK2AntNA8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1" y="4071806"/>
            <a:ext cx="316835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3599327"/>
            <a:ext cx="4659352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b="1" dirty="0" smtClean="0">
                <a:solidFill>
                  <a:srgbClr val="A50021"/>
                </a:solidFill>
                <a:latin typeface="Times New Roman" pitchFamily="18" charset="0"/>
              </a:rPr>
              <a:t>Организатор </a:t>
            </a: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– Щербаков Юрий Павлович</a:t>
            </a:r>
            <a:endParaRPr lang="ru-RU" alt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1917" y="1292688"/>
            <a:ext cx="5589287" cy="2153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b="1" dirty="0" smtClean="0">
                <a:solidFill>
                  <a:srgbClr val="A50021"/>
                </a:solidFill>
                <a:latin typeface="Times New Roman" pitchFamily="18" charset="0"/>
              </a:rPr>
              <a:t>Команды – участники: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«Горизонт»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(Малыгинская школа)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«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</a:rPr>
              <a:t>Клязьминцы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»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(Клязьмогородецкая школа)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«Азимут»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(Крутовская школа)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«Меридиан»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(Красномаяковская школа)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«Арсенал»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(Иваново-Эсинская школа)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«ВПК»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(Мелеховская СОШ №1) 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«Наследники Победы»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(Краснооктябрьская школа)</a:t>
            </a:r>
            <a:endParaRPr lang="ru-RU" alt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5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692035" y="786319"/>
            <a:ext cx="43924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Муниципальная 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«Школа юного </a:t>
            </a:r>
            <a:r>
              <a:rPr lang="ru-RU" altLang="ru-RU" sz="24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законотворца</a:t>
            </a: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»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124" name="Picture 4" descr="http://obrkovrr.ru/upload/image/file/-/3_(13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514351" cy="1973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obrkovrr.ru/upload/image/file/-/6_(3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09705"/>
            <a:ext cx="4478314" cy="2514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obrkovrr.ru/upload/image/file/-/4_(9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3274"/>
            <a:ext cx="3987552" cy="2327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53822" y="1628800"/>
            <a:ext cx="4757905" cy="16381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b="1" dirty="0" smtClean="0">
                <a:solidFill>
                  <a:srgbClr val="A50021"/>
                </a:solidFill>
                <a:latin typeface="Times New Roman" pitchFamily="18" charset="0"/>
              </a:rPr>
              <a:t>Школы – участники: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МБОУ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Крутовская ООШ им. Г.С. Шпагина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МБОУ «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Красномаяковская ООШ»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МБОУ «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Иваново-Эсинская школа»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МБОУ «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Краснооктябрьская школа»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МБОУ «</a:t>
            </a:r>
            <a:r>
              <a:rPr lang="ru-RU" alt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Шевинская</a:t>
            </a: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ООШ»</a:t>
            </a:r>
            <a:endParaRPr lang="ru-RU" alt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43422" y="3396292"/>
            <a:ext cx="5048178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b="1" dirty="0" smtClean="0">
                <a:solidFill>
                  <a:srgbClr val="A50021"/>
                </a:solidFill>
                <a:latin typeface="Times New Roman" pitchFamily="18" charset="0"/>
              </a:rPr>
              <a:t>Куратор </a:t>
            </a: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– Комаров Александр Александрович</a:t>
            </a:r>
            <a:endParaRPr lang="ru-RU" alt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7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08520" y="682910"/>
            <a:ext cx="6895098" cy="1008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i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Оценка качества </a:t>
            </a: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образования и качества образовательной 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деятельности</a:t>
            </a:r>
          </a:p>
        </p:txBody>
      </p:sp>
      <p:pic>
        <p:nvPicPr>
          <p:cNvPr id="8" name="Picture 2" descr="J:\Фото 2013 год\К августовской конференции\Детский сады\Ручеек 14\DSCN99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1" b="17302"/>
          <a:stretch/>
        </p:blipFill>
        <p:spPr bwMode="auto">
          <a:xfrm>
            <a:off x="395536" y="1916832"/>
            <a:ext cx="5502995" cy="3995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Администратор\Рабочий стол\конф.2014\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2368550"/>
            <a:ext cx="2449512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5769558" y="3690938"/>
            <a:ext cx="31734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Закон об образовании</a:t>
            </a:r>
          </a:p>
          <a:p>
            <a:pPr algn="ctr"/>
            <a:r>
              <a:rPr lang="ru-RU" sz="2800" b="1" dirty="0" err="1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ст.ст</a:t>
            </a:r>
            <a:r>
              <a:rPr lang="ru-RU" sz="2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95 – 95.2</a:t>
            </a:r>
            <a:endParaRPr lang="ru-RU" sz="28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21581" y="1017451"/>
            <a:ext cx="43924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Рейтинг ДОУ по результатам независимой оценки качества образования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26805042"/>
              </p:ext>
            </p:extLst>
          </p:nvPr>
        </p:nvGraphicFramePr>
        <p:xfrm>
          <a:off x="323528" y="1772816"/>
          <a:ext cx="7018771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218" name="Picture 2" descr="C:\Users\Sveta\Desktop\Важнейшие мероприятия 2017\фотопрезентации\дс 1\Летне-оздоровительная работа- изюминки\Прогулочный участок группы № 4 силами родителей\IMG_20160714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0" y="2636912"/>
            <a:ext cx="1505535" cy="2007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8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721581" y="1017451"/>
            <a:ext cx="43924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Рейтинг школ по результатам независимой оценки качества образования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11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0908801"/>
              </p:ext>
            </p:extLst>
          </p:nvPr>
        </p:nvGraphicFramePr>
        <p:xfrm>
          <a:off x="1146511" y="1988840"/>
          <a:ext cx="8174037" cy="460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42" name="Picture 2" descr="C:\Users\Sveta\Desktop\Важнейшие мероприятия 2017\фотопрезентации\Крутовская ООШ\классы\кабинет физики и информатик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596566"/>
            <a:ext cx="2208247" cy="1656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99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op35.ru/upload/iblock/47b/47b40d28aee1e8ade8d355263fe384f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1" y="2345624"/>
            <a:ext cx="3398475" cy="3398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35123" y="1521057"/>
            <a:ext cx="49643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Разработка и внедрение новых программ по материальной поддержке семей при рождении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воспитании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30925" y="2365013"/>
            <a:ext cx="496855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Разработка мер, обеспечивающих поддержку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детства: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доступности и качества образования детей;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региональных центров психолого-педагогической и социальной помощи детям;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доступность и возможность получения детьми дополнительного образования;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и доступность получения детьми современной медицинской помощи;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и популяризация детско-юношеского спорта;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региональных центров и образовательных организаций для обеспечения обучения и поддержки детей инвалидов;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центров, которые будут работать с одаренными детьми;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и развитие современных центров отдыха и туризма детей;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разработка мер, обеспечивающих повсеместность и доступность культурного развития детей;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детей качественными продуктовыми товарами.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308483" y="1247772"/>
            <a:ext cx="347048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rgbClr val="A50021"/>
                </a:solidFill>
                <a:latin typeface="Times New Roman" pitchFamily="18" charset="0"/>
              </a:rPr>
              <a:t>Основные направления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latin typeface="Times New Roman" pitchFamily="18" charset="0"/>
              </a:rPr>
              <a:t>программы</a:t>
            </a:r>
            <a:endParaRPr lang="ru-RU" altLang="ru-RU" sz="2400" b="1" dirty="0">
              <a:solidFill>
                <a:srgbClr val="A5002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7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39781" y="1163142"/>
            <a:ext cx="347384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Платные образовательные услуги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endParaRPr lang="ru-RU" altLang="ru-RU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92773165"/>
              </p:ext>
            </p:extLst>
          </p:nvPr>
        </p:nvGraphicFramePr>
        <p:xfrm>
          <a:off x="467544" y="1988840"/>
          <a:ext cx="7368480" cy="4563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635896" y="1624712"/>
            <a:ext cx="3742358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Количество </a:t>
            </a:r>
            <a:r>
              <a:rPr lang="ru-RU" alt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кружков</a:t>
            </a:r>
          </a:p>
        </p:txBody>
      </p:sp>
    </p:spTree>
    <p:extLst>
      <p:ext uri="{BB962C8B-B14F-4D97-AF65-F5344CB8AC3E}">
        <p14:creationId xmlns:p14="http://schemas.microsoft.com/office/powerpoint/2010/main" val="1294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71600" y="658075"/>
            <a:ext cx="32413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Независимая оценка </a:t>
            </a:r>
            <a:endParaRPr lang="ru-RU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качества 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образования</a:t>
            </a:r>
          </a:p>
        </p:txBody>
      </p:sp>
      <p:pic>
        <p:nvPicPr>
          <p:cNvPr id="8" name="Picture 28" descr="e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036" y="4601765"/>
            <a:ext cx="2965074" cy="194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9" descr="30149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2" y="4653136"/>
            <a:ext cx="2765313" cy="1842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na-portale-gosuslug-opublikovany-rezultaty-probnykh-e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97" y="4005064"/>
            <a:ext cx="2685130" cy="2030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971600" y="1752986"/>
            <a:ext cx="19032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11 класс</a:t>
            </a: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6084888" y="1820712"/>
            <a:ext cx="16979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9 класс</a:t>
            </a:r>
          </a:p>
        </p:txBody>
      </p:sp>
      <p:pic>
        <p:nvPicPr>
          <p:cNvPr id="17" name="Picture 39" descr="1446918334_gia_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59" y="1489075"/>
            <a:ext cx="1626720" cy="1174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kash1sch.edumsko.ru/uploads/1300/1230/section/71427/Novosti_2017-2018/EGE-2018_Konsultatsii.png?151801983249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498040"/>
            <a:ext cx="3444177" cy="193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school-zd.e-stile.ru/images/page12_oge-v-2018-godu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027" y="2673779"/>
            <a:ext cx="2402817" cy="1501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61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395536" y="1196752"/>
            <a:ext cx="698477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ППЭ 051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Технология  печати полного черно-белого комплекта КИМ в пункте проведения экзаменов, технология сканирования экзаменационных материалов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3" descr="C:\Users\Светлана\Documents\ГИА  ЕГЭ КОНТОЛЬНЫЕ\ГИА 2018\Организаторы ЕГЭ\Обучение организаторов ЕГЭ фото\IMG_20180326_112406_resized_20180326_0532202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21" y="3282547"/>
            <a:ext cx="4006707" cy="2897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ветлана\Documents\ГИА  ЕГЭ КОНТОЛЬНЫЕ\ГИА 2018\Организаторы ЕГЭ\Обучение организаторов ЕГЭ фото\IMG_20180326_100626_resized_20180326_0532215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1" y="2924944"/>
            <a:ext cx="3598098" cy="2559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0972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Медалисты - 2018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3314" name="Picture 2" descr="D:\Документы\Для главы\Альбом\альбом Образование\12.медалисты\Медалисты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9" t="21903" r="20401" b="19439"/>
          <a:stretch/>
        </p:blipFill>
        <p:spPr bwMode="auto">
          <a:xfrm>
            <a:off x="487621" y="3712842"/>
            <a:ext cx="3940363" cy="2399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700807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МБОУ «Малыгинская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СОШ»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чел.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«Мелеховская СОШ №1 им. И.П. Монахова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чел.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«Краснооктябрьская СОШ»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чел.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«Осиповская СОШ им. Т.Ф.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Осиповского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чел.</a:t>
            </a:r>
          </a:p>
        </p:txBody>
      </p:sp>
      <p:pic>
        <p:nvPicPr>
          <p:cNvPr id="13316" name="Picture 4" descr="http://polit.ru/media/photolib/2018/04/05/777_143_15229473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878" y="3742897"/>
            <a:ext cx="3616562" cy="2369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12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043608" y="1141288"/>
            <a:ext cx="4392488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Сведения о </a:t>
            </a:r>
            <a:r>
              <a:rPr lang="ru-RU" altLang="ru-RU" sz="24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стобалльниках</a:t>
            </a: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ЕГЭ   </a:t>
            </a: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во  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Владимирской области 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274838"/>
            <a:ext cx="7128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04825" algn="l"/>
              </a:tabLst>
            </a:pP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Всего 43 </a:t>
            </a:r>
            <a:r>
              <a:rPr lang="ru-RU" sz="24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стобалльника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  <a:p>
            <a:pPr>
              <a:tabLst>
                <a:tab pos="504825" algn="l"/>
              </a:tabLst>
            </a:pP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 русскому языку – 24 чел, </a:t>
            </a:r>
          </a:p>
          <a:p>
            <a:pPr>
              <a:tabLst>
                <a:tab pos="504825" algn="l"/>
              </a:tabLst>
            </a:pP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 химии – 9 чел, </a:t>
            </a:r>
          </a:p>
          <a:p>
            <a:pPr>
              <a:tabLst>
                <a:tab pos="504825" algn="l"/>
              </a:tabLst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 обществознанию –2 чел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tabLst>
                <a:tab pos="504825" algn="l"/>
              </a:tabLst>
            </a:pP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 литературе – 4 чел,</a:t>
            </a:r>
          </a:p>
          <a:p>
            <a:pPr>
              <a:tabLst>
                <a:tab pos="504825" algn="l"/>
              </a:tabLst>
            </a:pP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 информатике – 2 чел,</a:t>
            </a:r>
          </a:p>
          <a:p>
            <a:pPr>
              <a:tabLst>
                <a:tab pos="504825" algn="l"/>
              </a:tabLst>
            </a:pP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 физике – 1 чел,</a:t>
            </a:r>
          </a:p>
          <a:p>
            <a:pPr>
              <a:tabLst>
                <a:tab pos="504825" algn="l"/>
              </a:tabLst>
            </a:pP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 математике п – 1 чел.</a:t>
            </a:r>
          </a:p>
        </p:txBody>
      </p:sp>
      <p:pic>
        <p:nvPicPr>
          <p:cNvPr id="2050" name="Picture 2" descr="C:\Users\Светлана\Documents\Выпускной\Выпускной вечер\IMG_83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3672408" cy="2448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31236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Выбор предметов ЕГЭ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825243"/>
              </p:ext>
            </p:extLst>
          </p:nvPr>
        </p:nvGraphicFramePr>
        <p:xfrm>
          <a:off x="395537" y="1281112"/>
          <a:ext cx="8136904" cy="5244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3543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31236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Выбор предметов ЕГЭ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884279"/>
              </p:ext>
            </p:extLst>
          </p:nvPr>
        </p:nvGraphicFramePr>
        <p:xfrm>
          <a:off x="467544" y="1450431"/>
          <a:ext cx="7704856" cy="5150759"/>
        </p:xfrm>
        <a:graphic>
          <a:graphicData uri="http://schemas.openxmlformats.org/drawingml/2006/table">
            <a:tbl>
              <a:tblPr firstRow="1" firstCol="1" bandRow="1"/>
              <a:tblGrid>
                <a:gridCol w="3743591"/>
                <a:gridCol w="2058784"/>
                <a:gridCol w="1902481"/>
              </a:tblGrid>
              <a:tr h="61851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Предмет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Процент выбора выпускниками предметов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2018</a:t>
                      </a:r>
                      <a:r>
                        <a:rPr lang="ru-RU" sz="1800" b="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2017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09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Математика (база)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09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Математика (профиль)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09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Обществознание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09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Физика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09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Биология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09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Литература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09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ИКТ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09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История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5669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Английский </a:t>
                      </a:r>
                      <a:r>
                        <a:rPr lang="ru-RU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язык</a:t>
                      </a:r>
                      <a:endParaRPr lang="ru-RU" sz="2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09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Химия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09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география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45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03102" y="679611"/>
            <a:ext cx="30972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ЕГЭ - 2018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77540" y="1268760"/>
            <a:ext cx="2773363" cy="6477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Русский язык</a:t>
            </a:r>
          </a:p>
        </p:txBody>
      </p:sp>
      <p:pic>
        <p:nvPicPr>
          <p:cNvPr id="8" name="Picture 7" descr="http://informatio.ru/upload/resize_cache/iblock/27d/690_600_1/large_670d0d9a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384" y="1665369"/>
            <a:ext cx="2845754" cy="1979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1" name="Picture 9" descr="http://ruy.ru/upload/iblock/f70/f70a06a36fc2a272274a3641f0094b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74" y="4149080"/>
            <a:ext cx="286619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aphicFrame>
        <p:nvGraphicFramePr>
          <p:cNvPr id="3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007088"/>
              </p:ext>
            </p:extLst>
          </p:nvPr>
        </p:nvGraphicFramePr>
        <p:xfrm>
          <a:off x="323528" y="1989220"/>
          <a:ext cx="5371856" cy="4680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50535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0972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ЕГЭ - 2018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Скругленный прямоугольник 8"/>
          <p:cNvSpPr/>
          <p:nvPr/>
        </p:nvSpPr>
        <p:spPr>
          <a:xfrm>
            <a:off x="860619" y="1628800"/>
            <a:ext cx="2898775" cy="679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003366"/>
                </a:solidFill>
                <a:latin typeface="Times New Roman" pitchFamily="18" charset="0"/>
              </a:rPr>
              <a:t>Математика </a:t>
            </a:r>
          </a:p>
          <a:p>
            <a:pPr algn="ctr">
              <a:defRPr/>
            </a:pPr>
            <a:r>
              <a:rPr lang="ru-RU" sz="2400" b="1">
                <a:solidFill>
                  <a:srgbClr val="003366"/>
                </a:solidFill>
                <a:latin typeface="Times New Roman" pitchFamily="18" charset="0"/>
              </a:rPr>
              <a:t>(база)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06361" y="1689100"/>
            <a:ext cx="2898775" cy="679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003366"/>
                </a:solidFill>
                <a:latin typeface="Times New Roman" pitchFamily="18" charset="0"/>
              </a:rPr>
              <a:t>Математика (профиль)</a:t>
            </a: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687003"/>
              </p:ext>
            </p:extLst>
          </p:nvPr>
        </p:nvGraphicFramePr>
        <p:xfrm>
          <a:off x="446336" y="2442423"/>
          <a:ext cx="3766492" cy="407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1282130"/>
              </p:ext>
            </p:extLst>
          </p:nvPr>
        </p:nvGraphicFramePr>
        <p:xfrm>
          <a:off x="4716017" y="2615456"/>
          <a:ext cx="3960440" cy="3765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220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38437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ЕГЭ по профильным предметам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111385"/>
              </p:ext>
            </p:extLst>
          </p:nvPr>
        </p:nvGraphicFramePr>
        <p:xfrm>
          <a:off x="721581" y="1489075"/>
          <a:ext cx="7522827" cy="496425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463621"/>
                <a:gridCol w="1529603"/>
                <a:gridCol w="1529603"/>
              </a:tblGrid>
              <a:tr h="56869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 обучающихся в профильных классах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Количество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9833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58,6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11373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из них: </a:t>
                      </a:r>
                      <a:endParaRPr lang="ru-RU" sz="1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выбрали экзамены по профилю обучения</a:t>
                      </a:r>
                      <a:endParaRPr lang="ru-RU" sz="1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40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240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55,8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11373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выбрали для поступления:  </a:t>
                      </a:r>
                      <a:endParaRPr lang="ru-RU" sz="1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-вуз по профилю обучения</a:t>
                      </a:r>
                      <a:endParaRPr lang="ru-RU" sz="1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40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240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68,4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11373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- профессиональные образовательные организации (учреждения СПО) по профилю обучения</a:t>
                      </a:r>
                      <a:endParaRPr lang="ru-RU" sz="18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10,5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3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899592" y="708833"/>
            <a:ext cx="396044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Расходы на сферу образования в 2017 году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AutoShape 2" descr="https://cdn.wallpapersafari.com/43/41/NYmig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cdn.pixabay.com/photo/2012/12/19/18/13/texture-71008_128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http://cliparts.co/cliparts/Aib/KKr/AibKKrzE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45" y="3101550"/>
            <a:ext cx="2087562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2775" y="1848763"/>
            <a:ext cx="6120680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455 млн. 103,5 тыс. </a:t>
            </a:r>
          </a:p>
          <a:p>
            <a:pPr algn="ctr" eaLnBrk="1" hangingPunct="1">
              <a:defRPr/>
            </a:pP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08" name="Picture 40" descr="C:\Users\Sveta\Desktop\Важнейшие мероприятия 2017\фотопрезентации\Мелех 1\фасад школы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80928"/>
            <a:ext cx="3546611" cy="2364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7" name="Picture 39" descr="C:\Users\Sveta\Desktop\Важнейшие мероприятия 2017\фотопрезентации\дс 11 ручей\Для управления образования\20170420_0921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21337"/>
            <a:ext cx="3635896" cy="1861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6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74441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Максимальные баллы ЕГЭ по предметам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274922"/>
              </p:ext>
            </p:extLst>
          </p:nvPr>
        </p:nvGraphicFramePr>
        <p:xfrm>
          <a:off x="467543" y="1628800"/>
          <a:ext cx="8208914" cy="4604219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2287373"/>
                <a:gridCol w="1306697"/>
                <a:gridCol w="2073803"/>
                <a:gridCol w="2541041"/>
              </a:tblGrid>
              <a:tr h="9208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сдававших предмет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Максимальный балл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ОО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6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География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Новопоселковская СОШ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6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ИКТ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Малыгинская СОШ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6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 (профиль)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Мелеховская СОШ №1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6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Краснооктябрьская СОШ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6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Мелеховская СОШ №1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6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Краснооктябрьская СОШ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6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Английский язык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Малыгинская СОШ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Малыгинская СОШ (профиль)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6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Краснооктябрьская СОШ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6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Мелеховская СОШ №1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6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Литература 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Мелеховская СОШ №1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0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0972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Самоопределение выпускников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9462" name="Picture 6" descr="http://uralmetallstroy.ru/media/Images/RussiaMap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1521400"/>
            <a:ext cx="866479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1333656" y="4313197"/>
            <a:ext cx="84584" cy="921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638456" y="4163187"/>
            <a:ext cx="84584" cy="921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910283" y="4417010"/>
            <a:ext cx="84584" cy="921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502824" y="4509120"/>
            <a:ext cx="84584" cy="804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732042" y="4601229"/>
            <a:ext cx="84584" cy="921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264824" y="4122789"/>
            <a:ext cx="84584" cy="921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863780" y="3855195"/>
            <a:ext cx="88795" cy="921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502824" y="3809141"/>
            <a:ext cx="84584" cy="921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846686" y="4030680"/>
            <a:ext cx="105889" cy="1031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489071"/>
            <a:ext cx="394377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Москва</a:t>
            </a:r>
          </a:p>
          <a:p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Нижний Новгород</a:t>
            </a:r>
          </a:p>
          <a:p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Казань</a:t>
            </a:r>
          </a:p>
          <a:p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Пенза</a:t>
            </a:r>
          </a:p>
          <a:p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Владимир</a:t>
            </a:r>
          </a:p>
          <a:p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Иваново</a:t>
            </a:r>
          </a:p>
          <a:p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Тверь</a:t>
            </a:r>
          </a:p>
          <a:p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Ярославль</a:t>
            </a:r>
          </a:p>
          <a:p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Ковров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0972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Самоопределение выпускников</a:t>
            </a:r>
          </a:p>
        </p:txBody>
      </p:sp>
      <p:pic>
        <p:nvPicPr>
          <p:cNvPr id="20482" name="Picture 2" descr="http://nashreporter.com/wp-content/uploads/2017/04/94ea567fe7667c31cecfdd95437e41d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9075"/>
            <a:ext cx="2468216" cy="164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kommersant.uz/wp-content/uploads/2017/06/20008-6-v_karagandinskoi_oblas_ru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99119"/>
            <a:ext cx="2627784" cy="1682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kapital62.ru/files/gallery/dobrinya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65" y="3308584"/>
            <a:ext cx="2678051" cy="1636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vostokmedia.com/attachments/42135e5bc8e43c5236fb948d9494b64407bf8f56/store/fill/1200/630/ee5bd3d6f299da8405717163180fd625251b39f3a6dd0d917885d00575e3/266135_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1" y="3356992"/>
            <a:ext cx="2508453" cy="1539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://m-s-k-region.ru/wp-content/uploads/2018/03/ingener-konstructo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499119"/>
            <a:ext cx="2808312" cy="1682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reconomica.ru/wp-content/uploads/2018/03/Atmel_featur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r="30471"/>
          <a:stretch/>
        </p:blipFill>
        <p:spPr bwMode="auto">
          <a:xfrm>
            <a:off x="5910086" y="3264978"/>
            <a:ext cx="2691075" cy="1679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s://vpk-news.ru/sites/default/files/photographs/2012/08/08/IMG_014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68" y="5007908"/>
            <a:ext cx="2969760" cy="1577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://xn--80acqkxbs.xn--p1ai/images/easyblog_articles/12/b2ap3_large_o-SPANISH-TEACHER-facebook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511" y="4988446"/>
            <a:ext cx="3599892" cy="1596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30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0972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Самоопределение выпускников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000756" y="1762381"/>
            <a:ext cx="30972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11 класс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58 человек</a:t>
            </a:r>
            <a:endParaRPr lang="ru-RU" altLang="ru-RU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5116732" y="1730088"/>
            <a:ext cx="30972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9 класс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208 человек</a:t>
            </a:r>
            <a:endParaRPr lang="ru-RU" altLang="ru-RU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1659480" y="2464894"/>
            <a:ext cx="360040" cy="6120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3059832" y="2464894"/>
            <a:ext cx="324036" cy="64807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6135181" y="2389876"/>
            <a:ext cx="252028" cy="7981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104238" y="2410968"/>
            <a:ext cx="318057" cy="70199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-164887" y="3424659"/>
            <a:ext cx="30972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ВУЗы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48 человек</a:t>
            </a:r>
            <a:endParaRPr lang="ru-RU" altLang="ru-RU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9" name="Rectangle 1"/>
          <p:cNvSpPr txBox="1">
            <a:spLocks noChangeArrowheads="1"/>
          </p:cNvSpPr>
          <p:nvPr/>
        </p:nvSpPr>
        <p:spPr bwMode="auto">
          <a:xfrm>
            <a:off x="2019520" y="3432758"/>
            <a:ext cx="30972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СПО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  18 человек</a:t>
            </a:r>
            <a:endParaRPr lang="ru-RU" altLang="ru-RU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0" name="Rectangle 1"/>
          <p:cNvSpPr txBox="1">
            <a:spLocks noChangeArrowheads="1"/>
          </p:cNvSpPr>
          <p:nvPr/>
        </p:nvSpPr>
        <p:spPr bwMode="auto">
          <a:xfrm>
            <a:off x="4217583" y="3478199"/>
            <a:ext cx="30972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в 10 класс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46 человек</a:t>
            </a:r>
            <a:endParaRPr lang="ru-RU" altLang="ru-RU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1" name="Rectangle 1"/>
          <p:cNvSpPr txBox="1">
            <a:spLocks noChangeArrowheads="1"/>
          </p:cNvSpPr>
          <p:nvPr/>
        </p:nvSpPr>
        <p:spPr bwMode="auto">
          <a:xfrm>
            <a:off x="6419842" y="3478199"/>
            <a:ext cx="30972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СПО, НПО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162 человека</a:t>
            </a:r>
            <a:endParaRPr lang="ru-RU" altLang="ru-RU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69011" y="3215354"/>
            <a:ext cx="1963227" cy="11081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685763" y="3215354"/>
            <a:ext cx="1763762" cy="11081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01838" y="3215354"/>
            <a:ext cx="1763762" cy="11081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876256" y="3165438"/>
            <a:ext cx="2115344" cy="11081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https://mir-kursov.ru/images/79600-po-ekspluatacii-dlya-operatora-stankov-s-chp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8736"/>
            <a:ext cx="3108832" cy="2067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andriatrics.ru/wp-content/uploads/2018/02/na-skoruyu-pomoshh-teper-mozhno-pozhalovats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95777"/>
            <a:ext cx="3280382" cy="2186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0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1476673" y="920911"/>
            <a:ext cx="8893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Сравнение результатов ОГЭ  2018 г. </a:t>
            </a:r>
            <a:endParaRPr lang="ru-RU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 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результатами прошлых лет</a:t>
            </a:r>
          </a:p>
        </p:txBody>
      </p:sp>
      <p:graphicFrame>
        <p:nvGraphicFramePr>
          <p:cNvPr id="8" name="Group 6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366554"/>
              </p:ext>
            </p:extLst>
          </p:nvPr>
        </p:nvGraphicFramePr>
        <p:xfrm>
          <a:off x="715561" y="1751908"/>
          <a:ext cx="7235825" cy="2011536"/>
        </p:xfrm>
        <a:graphic>
          <a:graphicData uri="http://schemas.openxmlformats.org/drawingml/2006/table">
            <a:tbl>
              <a:tblPr/>
              <a:tblGrid>
                <a:gridCol w="1872067"/>
                <a:gridCol w="1474957"/>
                <a:gridCol w="1199190"/>
                <a:gridCol w="1006463"/>
                <a:gridCol w="1683148"/>
              </a:tblGrid>
              <a:tr h="33522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Не сдали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33" marR="91433"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Средний балл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33" marR="91433"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2017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2017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2018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3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1(0,5%)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3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3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География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(6,4%)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(6%)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3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08" marB="4570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Group 6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959195"/>
              </p:ext>
            </p:extLst>
          </p:nvPr>
        </p:nvGraphicFramePr>
        <p:xfrm>
          <a:off x="702907" y="3861048"/>
          <a:ext cx="7253469" cy="697554"/>
        </p:xfrm>
        <a:graphic>
          <a:graphicData uri="http://schemas.openxmlformats.org/drawingml/2006/table">
            <a:tbl>
              <a:tblPr/>
              <a:tblGrid>
                <a:gridCol w="1852869"/>
                <a:gridCol w="1512168"/>
                <a:gridCol w="1224136"/>
                <a:gridCol w="1008112"/>
                <a:gridCol w="1656184"/>
              </a:tblGrid>
              <a:tr h="3354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41" marB="4574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41" marB="4574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41" marB="4574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41" marB="4574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41" marB="4574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21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Информатика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41" marB="4574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4 (2,4%)</a:t>
                      </a:r>
                    </a:p>
                  </a:txBody>
                  <a:tcPr marL="91433" marR="91433" marT="45741" marB="4574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(6%)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41" marB="4574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41" marB="4574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41" marB="4574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oup 6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098479"/>
              </p:ext>
            </p:extLst>
          </p:nvPr>
        </p:nvGraphicFramePr>
        <p:xfrm>
          <a:off x="710066" y="4653136"/>
          <a:ext cx="7272337" cy="1006035"/>
        </p:xfrm>
        <a:graphic>
          <a:graphicData uri="http://schemas.openxmlformats.org/drawingml/2006/table">
            <a:tbl>
              <a:tblPr/>
              <a:tblGrid>
                <a:gridCol w="1845710"/>
                <a:gridCol w="1512168"/>
                <a:gridCol w="1224136"/>
                <a:gridCol w="1008112"/>
                <a:gridCol w="1682211"/>
              </a:tblGrid>
              <a:tr h="335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Английский язык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35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1(1,3%)</a:t>
                      </a: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(4%)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35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(0,6%)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2(1%)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29" marB="45729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11560" y="915229"/>
            <a:ext cx="55786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Aft>
                <a:spcPts val="0"/>
              </a:spcAft>
            </a:pPr>
            <a:r>
              <a:rPr lang="ru-RU" alt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Выполнение «майских» указов </a:t>
            </a:r>
            <a:endParaRPr lang="ru-RU" altLang="ru-RU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Aft>
                <a:spcPts val="0"/>
              </a:spcAft>
            </a:pPr>
            <a:r>
              <a:rPr lang="ru-RU" alt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Президента РФ по </a:t>
            </a:r>
            <a:r>
              <a:rPr lang="ru-RU" alt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повышению заработной </a:t>
            </a:r>
            <a:endParaRPr lang="ru-RU" altLang="ru-RU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Aft>
                <a:spcPts val="0"/>
              </a:spcAft>
            </a:pPr>
            <a:r>
              <a:rPr lang="ru-RU" alt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платы отдельных </a:t>
            </a:r>
            <a:r>
              <a:rPr lang="ru-RU" alt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категорий педагогических работников, руб.</a:t>
            </a:r>
          </a:p>
          <a:p>
            <a:pPr algn="ctr" eaLnBrk="1" hangingPunct="1">
              <a:spcAft>
                <a:spcPts val="0"/>
              </a:spcAft>
            </a:pP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(средняя зарплата по данным официальной статистики)</a:t>
            </a:r>
            <a:endParaRPr lang="en-US" alt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54177102"/>
              </p:ext>
            </p:extLst>
          </p:nvPr>
        </p:nvGraphicFramePr>
        <p:xfrm>
          <a:off x="251520" y="2048619"/>
          <a:ext cx="4200128" cy="2460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542627825"/>
              </p:ext>
            </p:extLst>
          </p:nvPr>
        </p:nvGraphicFramePr>
        <p:xfrm>
          <a:off x="4591993" y="2060848"/>
          <a:ext cx="4200128" cy="2388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24599575"/>
              </p:ext>
            </p:extLst>
          </p:nvPr>
        </p:nvGraphicFramePr>
        <p:xfrm>
          <a:off x="2332647" y="4384070"/>
          <a:ext cx="4200128" cy="2213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56084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8" y="117014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" descr="https://cdn.pixabay.com/photo/2012/12/19/18/13/texture-71008_12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7" descr="https://cdn.pixabay.com/photo/2012/12/19/18/13/texture-71008_128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3204" y="1529179"/>
            <a:ext cx="4217159" cy="2616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188402" y="4509120"/>
            <a:ext cx="427196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Указ  Президента РФ от 7 мая 2018 года №204 «О национальных целях и стратегических задачах развития Российской Федерации на период до 2024 года»  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4572000" y="1928803"/>
            <a:ext cx="4071966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образования; воспитание гармонично развитой и социально ответственной личности на    основе духовно-нравственных ценностей народов Российской Федерации, исторических и национально-культурных традиций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r">
              <a:defRPr/>
            </a:pPr>
            <a:r>
              <a:rPr lang="ru-RU" altLang="ru-RU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В.В.Путин </a:t>
            </a:r>
          </a:p>
        </p:txBody>
      </p:sp>
    </p:spTree>
    <p:extLst>
      <p:ext uri="{BB962C8B-B14F-4D97-AF65-F5344CB8AC3E}">
        <p14:creationId xmlns:p14="http://schemas.microsoft.com/office/powerpoint/2010/main" val="1531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251520" y="943160"/>
            <a:ext cx="4909544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Сеть 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образовательных </a:t>
            </a: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учреждений Ковровского района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71800" y="1703024"/>
            <a:ext cx="3371908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1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13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1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общеобразовательных школ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2400" b="1" kern="1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1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1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дошкольных образовательных учреждений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2400" b="1" kern="1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1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1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учреждения дополнительного образования</a:t>
            </a:r>
          </a:p>
        </p:txBody>
      </p:sp>
      <p:pic>
        <p:nvPicPr>
          <p:cNvPr id="14" name="Picture 5" descr="F:\Конференция 2012\Конференция\фото для фильма 2012\матер.технич оснащение\5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16" y="1596494"/>
            <a:ext cx="2418502" cy="1616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D:\Документы\Для главы\Экономическое совещание 2017\Ремонты 2017 г1\ДС\ДС №13 Улыбка д.Шевинская\Улица садик\IMG_20170530_0846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63" y="3344451"/>
            <a:ext cx="2360530" cy="1452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http://www.ikovrov.ru/images/stories/articles/2015/05032015/IMGP27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1" y="4986386"/>
            <a:ext cx="2364089" cy="1610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4581" name="Picture 5" descr="http://photos.wikimapia.org/p/00/04/08/90/18_ful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6" t="22398" r="19152" b="17552"/>
          <a:stretch/>
        </p:blipFill>
        <p:spPr bwMode="auto">
          <a:xfrm>
            <a:off x="6246539" y="5069784"/>
            <a:ext cx="2415179" cy="1472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008" y="3395155"/>
            <a:ext cx="2376240" cy="1509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 descr="C:\Users\Sveta\Desktop\Важнейшие мероприятия 2017\фотопрезентации\Осипово\фасад здания\DSC0267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62" y="1514759"/>
            <a:ext cx="2360528" cy="1603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62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927422"/>
            <a:ext cx="5256584" cy="77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Сеть образовательных учреждений Ковровского района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5602" name="Picture 2" descr="https://pimg.mycdn.me/getImage?url=http%3A%2F%2Fi.mycdn.me%2Fimage%3Fid%3D871490243908%26ts%3D0003000000006a0500027f%26plc%3DUNKNOWN%26tkn%3D*hKmFwLtySSl2lFR_Q8UmOZTpQ8Y%26fn%3Dtopic_link_1080&amp;type=TOPIC_LINK_WIDE_548&amp;signatureToken=pJoupqQbbRn_mGzvrGJM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2" y="4437112"/>
            <a:ext cx="3977196" cy="1981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E:\Фото\Групп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75004"/>
            <a:ext cx="3312368" cy="2152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http://novosti33.ru/wp-content/uploads/2016/02/12a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75004"/>
            <a:ext cx="3167313" cy="2161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Sveta\Desktop\фотки отдельно\Дворец спорта\DSC_03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97672"/>
            <a:ext cx="3744416" cy="2060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https://im0-tub-ru.yandex.net/i?id=2ccbe402a1c6db3924a8fe2ed846e36e&amp;n=33&amp;h=215&amp;w=28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716" y="2492896"/>
            <a:ext cx="1605322" cy="12067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95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539552" y="1247772"/>
            <a:ext cx="46085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Общая численность детей дошкольного возраста в Ковровском районе 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(по статистическим данным)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3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0602159"/>
              </p:ext>
            </p:extLst>
          </p:nvPr>
        </p:nvGraphicFramePr>
        <p:xfrm>
          <a:off x="310718" y="2327672"/>
          <a:ext cx="5022850" cy="3457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6350" r="3486" b="4945"/>
          <a:stretch/>
        </p:blipFill>
        <p:spPr bwMode="auto">
          <a:xfrm>
            <a:off x="6156176" y="1730372"/>
            <a:ext cx="2668689" cy="1756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IMG_26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45157"/>
            <a:ext cx="2520460" cy="1890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82" y="4753531"/>
            <a:ext cx="2445783" cy="1836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7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1265</Words>
  <Application>Microsoft Office PowerPoint</Application>
  <PresentationFormat>Экран (4:3)</PresentationFormat>
  <Paragraphs>372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Sveta</dc:creator>
  <cp:lastModifiedBy>Sveta</cp:lastModifiedBy>
  <cp:revision>1</cp:revision>
  <dcterms:created xsi:type="dcterms:W3CDTF">2018-08-28T11:36:49Z</dcterms:created>
  <dcterms:modified xsi:type="dcterms:W3CDTF">2018-08-28T11:39:11Z</dcterms:modified>
</cp:coreProperties>
</file>